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10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886-7B5C-4891-93D1-29873BD06F24}" type="datetimeFigureOut">
              <a:rPr lang="de-DE" smtClean="0"/>
              <a:t>17.12.2014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991F-5CFE-4265-BA0A-3C6CB9B1C8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2799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886-7B5C-4891-93D1-29873BD06F24}" type="datetimeFigureOut">
              <a:rPr lang="de-DE" smtClean="0"/>
              <a:t>17.12.2014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991F-5CFE-4265-BA0A-3C6CB9B1C8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630985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886-7B5C-4891-93D1-29873BD06F24}" type="datetimeFigureOut">
              <a:rPr lang="de-DE" smtClean="0"/>
              <a:t>17.12.2014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991F-5CFE-4265-BA0A-3C6CB9B1C8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173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886-7B5C-4891-93D1-29873BD06F24}" type="datetimeFigureOut">
              <a:rPr lang="de-DE" smtClean="0"/>
              <a:t>17.12.2014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991F-5CFE-4265-BA0A-3C6CB9B1C8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5828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886-7B5C-4891-93D1-29873BD06F24}" type="datetimeFigureOut">
              <a:rPr lang="de-DE" smtClean="0"/>
              <a:t>17.12.2014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991F-5CFE-4265-BA0A-3C6CB9B1C8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386196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886-7B5C-4891-93D1-29873BD06F24}" type="datetimeFigureOut">
              <a:rPr lang="de-DE" smtClean="0"/>
              <a:t>17.12.2014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991F-5CFE-4265-BA0A-3C6CB9B1C8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4043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886-7B5C-4891-93D1-29873BD06F24}" type="datetimeFigureOut">
              <a:rPr lang="de-DE" smtClean="0"/>
              <a:t>17.12.2014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991F-5CFE-4265-BA0A-3C6CB9B1C8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0372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886-7B5C-4891-93D1-29873BD06F24}" type="datetimeFigureOut">
              <a:rPr lang="de-DE" smtClean="0"/>
              <a:t>17.12.2014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991F-5CFE-4265-BA0A-3C6CB9B1C8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4230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886-7B5C-4891-93D1-29873BD06F24}" type="datetimeFigureOut">
              <a:rPr lang="de-DE" smtClean="0"/>
              <a:t>17.12.2014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991F-5CFE-4265-BA0A-3C6CB9B1C8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213512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886-7B5C-4891-93D1-29873BD06F24}" type="datetimeFigureOut">
              <a:rPr lang="de-DE" smtClean="0"/>
              <a:t>17.12.2014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991F-5CFE-4265-BA0A-3C6CB9B1C8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70650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5A886-7B5C-4891-93D1-29873BD06F24}" type="datetimeFigureOut">
              <a:rPr lang="de-DE" smtClean="0"/>
              <a:t>17.12.2014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A991F-5CFE-4265-BA0A-3C6CB9B1C8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4319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05A886-7B5C-4891-93D1-29873BD06F24}" type="datetimeFigureOut">
              <a:rPr lang="de-DE" smtClean="0"/>
              <a:t>17.12.2014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FA991F-5CFE-4265-BA0A-3C6CB9B1C8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58817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Gruppieren 71"/>
          <p:cNvGrpSpPr/>
          <p:nvPr/>
        </p:nvGrpSpPr>
        <p:grpSpPr>
          <a:xfrm>
            <a:off x="78314" y="592667"/>
            <a:ext cx="8987376" cy="5672666"/>
            <a:chOff x="428906" y="813954"/>
            <a:chExt cx="8286192" cy="5230092"/>
          </a:xfrm>
        </p:grpSpPr>
        <p:sp>
          <p:nvSpPr>
            <p:cNvPr id="38" name="Rectangle 4"/>
            <p:cNvSpPr/>
            <p:nvPr/>
          </p:nvSpPr>
          <p:spPr>
            <a:xfrm>
              <a:off x="428908" y="2864706"/>
              <a:ext cx="8281987" cy="317934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00FF00">
                <a:alpha val="64000"/>
              </a:srgbClr>
            </a:solidFill>
            <a:ln w="9360">
              <a:noFill/>
              <a:prstDash val="solid"/>
            </a:ln>
          </p:spPr>
          <p:txBody>
            <a:bodyPr lIns="90000" tIns="45000" rIns="90000" bIns="45000" anchor="b" anchorCtr="0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dirty="0">
                  <a:latin typeface="Arial" pitchFamily="34"/>
                  <a:ea typeface="Arial Unicode MS" pitchFamily="2"/>
                  <a:cs typeface="Arial" pitchFamily="34"/>
                </a:rPr>
                <a:t>Application</a:t>
              </a:r>
            </a:p>
          </p:txBody>
        </p:sp>
        <p:sp>
          <p:nvSpPr>
            <p:cNvPr id="39" name="Rectangle 11"/>
            <p:cNvSpPr/>
            <p:nvPr/>
          </p:nvSpPr>
          <p:spPr>
            <a:xfrm>
              <a:off x="428908" y="827943"/>
              <a:ext cx="1242793" cy="5334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005B82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 err="1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Vampir</a:t>
              </a:r>
              <a:endParaRPr lang="en-US" dirty="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endParaRPr>
            </a:p>
          </p:txBody>
        </p:sp>
        <p:sp>
          <p:nvSpPr>
            <p:cNvPr id="40" name="Rectangle 14"/>
            <p:cNvSpPr/>
            <p:nvPr/>
          </p:nvSpPr>
          <p:spPr>
            <a:xfrm>
              <a:off x="1836489" y="827943"/>
              <a:ext cx="1243891" cy="5334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005B82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 err="1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Scalasca</a:t>
              </a:r>
              <a:endParaRPr lang="en-US" dirty="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endParaRPr>
            </a:p>
          </p:txBody>
        </p:sp>
        <p:sp>
          <p:nvSpPr>
            <p:cNvPr id="41" name="Rectangle 17"/>
            <p:cNvSpPr/>
            <p:nvPr/>
          </p:nvSpPr>
          <p:spPr>
            <a:xfrm>
              <a:off x="7471207" y="827943"/>
              <a:ext cx="1243891" cy="5334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005B82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Periscope</a:t>
              </a:r>
            </a:p>
          </p:txBody>
        </p:sp>
        <p:sp>
          <p:nvSpPr>
            <p:cNvPr id="42" name="Rectangle 20"/>
            <p:cNvSpPr/>
            <p:nvPr/>
          </p:nvSpPr>
          <p:spPr>
            <a:xfrm>
              <a:off x="4653847" y="827943"/>
              <a:ext cx="1243891" cy="5334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005B82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TAU</a:t>
              </a:r>
            </a:p>
          </p:txBody>
        </p:sp>
        <p:sp>
          <p:nvSpPr>
            <p:cNvPr id="43" name="Up Arrow 25"/>
            <p:cNvSpPr/>
            <p:nvPr/>
          </p:nvSpPr>
          <p:spPr>
            <a:xfrm>
              <a:off x="895522" y="1425845"/>
              <a:ext cx="455613" cy="533400"/>
            </a:xfrm>
            <a:custGeom>
              <a:avLst>
                <a:gd name="f0" fmla="val 5400"/>
                <a:gd name="f1" fmla="val 5400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solidFill>
              <a:srgbClr val="DCE6F2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44" name="Up Arrow 26"/>
            <p:cNvSpPr/>
            <p:nvPr/>
          </p:nvSpPr>
          <p:spPr bwMode="auto">
            <a:xfrm>
              <a:off x="2195145" y="1437543"/>
              <a:ext cx="457200" cy="533400"/>
            </a:xfrm>
            <a:custGeom>
              <a:avLst>
                <a:gd name="f0" fmla="val 5400"/>
                <a:gd name="f1" fmla="val 5400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solidFill>
              <a:srgbClr val="DCE6F2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45" name="Up Arrow 27"/>
            <p:cNvSpPr/>
            <p:nvPr/>
          </p:nvSpPr>
          <p:spPr bwMode="auto">
            <a:xfrm>
              <a:off x="3949456" y="1414494"/>
              <a:ext cx="457200" cy="533400"/>
            </a:xfrm>
            <a:custGeom>
              <a:avLst>
                <a:gd name="f0" fmla="val 5400"/>
                <a:gd name="f1" fmla="val 5400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solidFill>
              <a:srgbClr val="558ED5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46" name="Up Arrow 28"/>
            <p:cNvSpPr/>
            <p:nvPr/>
          </p:nvSpPr>
          <p:spPr>
            <a:xfrm>
              <a:off x="5020070" y="1435833"/>
              <a:ext cx="455612" cy="533400"/>
            </a:xfrm>
            <a:custGeom>
              <a:avLst>
                <a:gd name="f0" fmla="val 5400"/>
                <a:gd name="f1" fmla="val 5400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solidFill>
              <a:srgbClr val="558ED5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47" name="Up Arrow 36"/>
            <p:cNvSpPr/>
            <p:nvPr/>
          </p:nvSpPr>
          <p:spPr bwMode="auto">
            <a:xfrm>
              <a:off x="4399768" y="3991354"/>
              <a:ext cx="356356" cy="932881"/>
            </a:xfrm>
            <a:custGeom>
              <a:avLst>
                <a:gd name="f0" fmla="val 5400"/>
                <a:gd name="f1" fmla="val 5400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gradFill>
              <a:gsLst>
                <a:gs pos="0">
                  <a:srgbClr val="5E437F"/>
                </a:gs>
                <a:gs pos="100000">
                  <a:srgbClr val="7B57A7"/>
                </a:gs>
              </a:gsLst>
              <a:lin ang="16200000"/>
            </a:gra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48" name="Up Arrow 38"/>
            <p:cNvSpPr/>
            <p:nvPr/>
          </p:nvSpPr>
          <p:spPr bwMode="auto">
            <a:xfrm>
              <a:off x="7658711" y="3987938"/>
              <a:ext cx="356356" cy="932881"/>
            </a:xfrm>
            <a:custGeom>
              <a:avLst>
                <a:gd name="f0" fmla="val 5400"/>
                <a:gd name="f1" fmla="val 5400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gradFill>
              <a:gsLst>
                <a:gs pos="0">
                  <a:srgbClr val="5E437F"/>
                </a:gs>
                <a:gs pos="100000">
                  <a:srgbClr val="7B57A7"/>
                </a:gs>
              </a:gsLst>
              <a:lin ang="16200000"/>
            </a:gra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49" name="Rectangle 33"/>
            <p:cNvSpPr/>
            <p:nvPr/>
          </p:nvSpPr>
          <p:spPr bwMode="auto">
            <a:xfrm>
              <a:off x="3794946" y="4990718"/>
              <a:ext cx="1566000" cy="648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008000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Accelerator-based parallelism</a:t>
              </a:r>
              <a:b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</a:br>
              <a: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(</a:t>
              </a:r>
              <a:r>
                <a:rPr lang="en-US" sz="1200" smtClean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CUDA, OpenCL</a:t>
              </a:r>
              <a:r>
                <a:rPr lang="en-US" sz="1200" dirty="0" smtClean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)</a:t>
              </a:r>
              <a:endParaRPr lang="en-US" sz="1200" dirty="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endParaRPr>
            </a:p>
          </p:txBody>
        </p:sp>
        <p:sp>
          <p:nvSpPr>
            <p:cNvPr id="50" name="Rectangle 5"/>
            <p:cNvSpPr/>
            <p:nvPr/>
          </p:nvSpPr>
          <p:spPr bwMode="auto">
            <a:xfrm>
              <a:off x="645338" y="3123470"/>
              <a:ext cx="7849120" cy="816545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B9CDE5"/>
            </a:solidFill>
            <a:ln>
              <a:noFill/>
              <a:prstDash val="solid"/>
            </a:ln>
          </p:spPr>
          <p:txBody>
            <a:bodyPr lIns="90000" tIns="45000" rIns="90000" bIns="45000" anchor="b" anchorCtr="0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dirty="0">
                  <a:solidFill>
                    <a:srgbClr val="000000"/>
                  </a:solidFill>
                  <a:latin typeface="Arial" pitchFamily="34"/>
                  <a:ea typeface="Arial Unicode MS" pitchFamily="2"/>
                  <a:cs typeface="Tahoma" pitchFamily="2"/>
                </a:rPr>
                <a:t>Score-P measurement infrastructure</a:t>
              </a:r>
              <a:endParaRPr lang="en-US" sz="2000" dirty="0">
                <a:solidFill>
                  <a:srgbClr val="000000"/>
                </a:solidFill>
                <a:latin typeface="Arial" pitchFamily="34"/>
                <a:ea typeface="Arial Unicode MS" pitchFamily="2"/>
                <a:cs typeface="Arial" pitchFamily="34"/>
              </a:endParaRPr>
            </a:p>
          </p:txBody>
        </p:sp>
        <p:sp>
          <p:nvSpPr>
            <p:cNvPr id="51" name="Rectangle 8"/>
            <p:cNvSpPr/>
            <p:nvPr/>
          </p:nvSpPr>
          <p:spPr bwMode="auto">
            <a:xfrm>
              <a:off x="428906" y="2032857"/>
              <a:ext cx="2651472" cy="5334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DCE6F2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rgbClr val="000000"/>
                  </a:solidFill>
                  <a:latin typeface="Arial" pitchFamily="34"/>
                  <a:ea typeface="Arial Unicode MS" pitchFamily="2"/>
                  <a:cs typeface="Tahoma" pitchFamily="2"/>
                </a:rPr>
                <a:t>Event traces (OTF2)</a:t>
              </a:r>
            </a:p>
          </p:txBody>
        </p:sp>
        <p:sp>
          <p:nvSpPr>
            <p:cNvPr id="52" name="Rectangle 34"/>
            <p:cNvSpPr/>
            <p:nvPr/>
          </p:nvSpPr>
          <p:spPr bwMode="auto">
            <a:xfrm>
              <a:off x="7053889" y="4990718"/>
              <a:ext cx="1566000" cy="648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008000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User instrumentation</a:t>
              </a:r>
            </a:p>
          </p:txBody>
        </p:sp>
        <p:sp>
          <p:nvSpPr>
            <p:cNvPr id="53" name="Rectangle 23"/>
            <p:cNvSpPr/>
            <p:nvPr/>
          </p:nvSpPr>
          <p:spPr bwMode="auto">
            <a:xfrm>
              <a:off x="3949456" y="2032855"/>
              <a:ext cx="2584800" cy="5334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558ED5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Call-path profiles </a:t>
              </a:r>
              <a:br>
                <a:rPr lang="en-US" sz="16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</a:br>
              <a:r>
                <a:rPr lang="en-US" sz="16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(CUBE4, TAU)</a:t>
              </a:r>
            </a:p>
          </p:txBody>
        </p:sp>
        <p:sp>
          <p:nvSpPr>
            <p:cNvPr id="54" name="Up Arrow 25"/>
            <p:cNvSpPr/>
            <p:nvPr/>
          </p:nvSpPr>
          <p:spPr bwMode="auto">
            <a:xfrm>
              <a:off x="1526838" y="2607531"/>
              <a:ext cx="455613" cy="474662"/>
            </a:xfrm>
            <a:custGeom>
              <a:avLst>
                <a:gd name="f0" fmla="val 6851"/>
                <a:gd name="f1" fmla="val 5652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solidFill>
              <a:srgbClr val="DCE6F2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55" name="Up Arrow 28"/>
            <p:cNvSpPr/>
            <p:nvPr/>
          </p:nvSpPr>
          <p:spPr bwMode="auto">
            <a:xfrm>
              <a:off x="5014847" y="2607531"/>
              <a:ext cx="454025" cy="474662"/>
            </a:xfrm>
            <a:custGeom>
              <a:avLst>
                <a:gd name="f0" fmla="val 5884"/>
                <a:gd name="f1" fmla="val 5400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solidFill>
              <a:srgbClr val="558ED5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56" name="Pfeil nach oben und unten 1"/>
            <p:cNvSpPr/>
            <p:nvPr/>
          </p:nvSpPr>
          <p:spPr>
            <a:xfrm>
              <a:off x="7864549" y="1428283"/>
              <a:ext cx="457200" cy="1406525"/>
            </a:xfrm>
            <a:custGeom>
              <a:avLst>
                <a:gd name="f0" fmla="val 4870"/>
                <a:gd name="f1" fmla="val 2664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0 10800"/>
                <a:gd name="f10" fmla="pin 0 f1 10800"/>
                <a:gd name="f11" fmla="val f9"/>
                <a:gd name="f12" fmla="val f10"/>
                <a:gd name="f13" fmla="+- 21600 0 f9"/>
                <a:gd name="f14" fmla="+- 21600 0 f10"/>
                <a:gd name="f15" fmla="+- 10800 0 f9"/>
                <a:gd name="f16" fmla="*/ f9 f7 1"/>
                <a:gd name="f17" fmla="*/ f10 f8 1"/>
                <a:gd name="f18" fmla="*/ f10 f15 1"/>
                <a:gd name="f19" fmla="*/ f11 f7 1"/>
                <a:gd name="f20" fmla="*/ f13 f7 1"/>
                <a:gd name="f21" fmla="*/ f18 1 10800"/>
                <a:gd name="f22" fmla="+- 21600 0 f21"/>
                <a:gd name="f23" fmla="*/ f21 f8 1"/>
                <a:gd name="f24" fmla="*/ f22 f8 1"/>
              </a:gdLst>
              <a:ahLst>
                <a:ahXY gdRefX="f0" minX="f4" maxX="f6" gdRefY="f1" minY="f4" maxY="f6">
                  <a:pos x="f16" y="f17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3" r="f20" b="f24"/>
              <a:pathLst>
                <a:path w="21600" h="21600">
                  <a:moveTo>
                    <a:pt x="f4" y="f12"/>
                  </a:move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14"/>
                  </a:lnTo>
                  <a:lnTo>
                    <a:pt x="f5" y="f14"/>
                  </a:lnTo>
                  <a:lnTo>
                    <a:pt x="f6" y="f5"/>
                  </a:lnTo>
                  <a:lnTo>
                    <a:pt x="f4" y="f14"/>
                  </a:lnTo>
                  <a:lnTo>
                    <a:pt x="f11" y="f14"/>
                  </a:lnTo>
                  <a:lnTo>
                    <a:pt x="f11" y="f12"/>
                  </a:lnTo>
                  <a:close/>
                </a:path>
              </a:pathLst>
            </a:custGeom>
            <a:solidFill>
              <a:srgbClr val="336699"/>
            </a:solidFill>
            <a:ln w="648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57" name="Rectangle 6"/>
            <p:cNvSpPr/>
            <p:nvPr/>
          </p:nvSpPr>
          <p:spPr bwMode="auto">
            <a:xfrm>
              <a:off x="7053890" y="2918358"/>
              <a:ext cx="1368152" cy="5334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376092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Online interface</a:t>
              </a:r>
            </a:p>
          </p:txBody>
        </p:sp>
        <p:sp>
          <p:nvSpPr>
            <p:cNvPr id="58" name="Rectangle 21"/>
            <p:cNvSpPr/>
            <p:nvPr/>
          </p:nvSpPr>
          <p:spPr bwMode="auto">
            <a:xfrm>
              <a:off x="695095" y="3163728"/>
              <a:ext cx="3291728" cy="407787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376092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Hardware counter (PAPI, </a:t>
              </a:r>
              <a:r>
                <a:rPr lang="en-US" sz="1600" dirty="0" err="1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rusage</a:t>
              </a:r>
              <a:r>
                <a:rPr lang="en-US" sz="16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)</a:t>
              </a:r>
            </a:p>
          </p:txBody>
        </p:sp>
        <p:sp>
          <p:nvSpPr>
            <p:cNvPr id="59" name="Up Arrow 35"/>
            <p:cNvSpPr/>
            <p:nvPr/>
          </p:nvSpPr>
          <p:spPr bwMode="auto">
            <a:xfrm>
              <a:off x="1138481" y="3991351"/>
              <a:ext cx="356358" cy="936056"/>
            </a:xfrm>
            <a:custGeom>
              <a:avLst>
                <a:gd name="f0" fmla="val 5400"/>
                <a:gd name="f1" fmla="val 5400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gradFill>
              <a:gsLst>
                <a:gs pos="0">
                  <a:srgbClr val="5E437F"/>
                </a:gs>
                <a:gs pos="100000">
                  <a:srgbClr val="7B57A7"/>
                </a:gs>
              </a:gsLst>
              <a:lin ang="16200000"/>
            </a:gra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60" name="Up Arrow 35"/>
            <p:cNvSpPr/>
            <p:nvPr/>
          </p:nvSpPr>
          <p:spPr bwMode="auto">
            <a:xfrm>
              <a:off x="2769124" y="3991354"/>
              <a:ext cx="356358" cy="934939"/>
            </a:xfrm>
            <a:custGeom>
              <a:avLst>
                <a:gd name="f0" fmla="val 5400"/>
                <a:gd name="f1" fmla="val 5400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gradFill>
              <a:gsLst>
                <a:gs pos="0">
                  <a:srgbClr val="5E437F"/>
                </a:gs>
                <a:gs pos="100000">
                  <a:srgbClr val="7B57A7"/>
                </a:gs>
              </a:gsLst>
              <a:lin ang="16200000"/>
            </a:gra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61" name="Rectangle 32"/>
            <p:cNvSpPr/>
            <p:nvPr/>
          </p:nvSpPr>
          <p:spPr bwMode="auto">
            <a:xfrm>
              <a:off x="533660" y="4990718"/>
              <a:ext cx="1566000" cy="648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008000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Process-level parallelism</a:t>
              </a:r>
              <a:b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</a:br>
              <a: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(MPI, SHMEM)</a:t>
              </a:r>
            </a:p>
          </p:txBody>
        </p:sp>
        <p:sp>
          <p:nvSpPr>
            <p:cNvPr id="62" name="Up Arrow 38"/>
            <p:cNvSpPr/>
            <p:nvPr/>
          </p:nvSpPr>
          <p:spPr bwMode="auto">
            <a:xfrm>
              <a:off x="6028072" y="3994337"/>
              <a:ext cx="356356" cy="932881"/>
            </a:xfrm>
            <a:custGeom>
              <a:avLst>
                <a:gd name="f0" fmla="val 5400"/>
                <a:gd name="f1" fmla="val 5400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gradFill>
              <a:gsLst>
                <a:gs pos="0">
                  <a:srgbClr val="5E437F"/>
                </a:gs>
                <a:gs pos="100000">
                  <a:srgbClr val="7B57A7"/>
                </a:gs>
              </a:gsLst>
              <a:lin ang="16200000"/>
            </a:gra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63" name="Rectangle 32"/>
            <p:cNvSpPr/>
            <p:nvPr/>
          </p:nvSpPr>
          <p:spPr bwMode="auto">
            <a:xfrm>
              <a:off x="2164303" y="4990718"/>
              <a:ext cx="1566000" cy="648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008000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Thread-level parallelism</a:t>
              </a:r>
              <a:b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</a:br>
              <a: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(</a:t>
              </a:r>
              <a:r>
                <a:rPr lang="en-US" sz="1200" dirty="0" err="1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OpenMP</a:t>
              </a:r>
              <a: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, </a:t>
              </a:r>
              <a:r>
                <a:rPr lang="en-US" sz="1200" dirty="0" err="1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Pthreads</a:t>
              </a:r>
              <a: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)</a:t>
              </a:r>
            </a:p>
          </p:txBody>
        </p:sp>
        <p:sp>
          <p:nvSpPr>
            <p:cNvPr id="64" name="Rectangle 4"/>
            <p:cNvSpPr/>
            <p:nvPr/>
          </p:nvSpPr>
          <p:spPr>
            <a:xfrm>
              <a:off x="645338" y="4314188"/>
              <a:ext cx="7849120" cy="418951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8EB4E3">
                <a:alpha val="75000"/>
              </a:srgbClr>
            </a:solidFill>
            <a:ln w="0">
              <a:noFill/>
              <a:prstDash val="solid"/>
            </a:ln>
          </p:spPr>
          <p:txBody>
            <a:bodyPr lIns="90000" tIns="45000" rIns="90000" bIns="45000" anchor="ctr" anchorCtr="1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dirty="0">
                  <a:solidFill>
                    <a:srgbClr val="000000"/>
                  </a:solidFill>
                  <a:latin typeface="Arial" pitchFamily="34"/>
                  <a:ea typeface="Arial Unicode MS" pitchFamily="2"/>
                  <a:cs typeface="Arial" pitchFamily="34"/>
                </a:rPr>
                <a:t>Instrumentation wrapper</a:t>
              </a:r>
            </a:p>
          </p:txBody>
        </p:sp>
        <p:sp>
          <p:nvSpPr>
            <p:cNvPr id="65" name="Rectangle 34"/>
            <p:cNvSpPr/>
            <p:nvPr/>
          </p:nvSpPr>
          <p:spPr bwMode="auto">
            <a:xfrm>
              <a:off x="5423250" y="4990718"/>
              <a:ext cx="1566000" cy="6480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008000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Source code instrumentation</a:t>
              </a:r>
            </a:p>
          </p:txBody>
        </p:sp>
        <p:sp>
          <p:nvSpPr>
            <p:cNvPr id="66" name="Rectangle 20"/>
            <p:cNvSpPr/>
            <p:nvPr/>
          </p:nvSpPr>
          <p:spPr>
            <a:xfrm>
              <a:off x="3245168" y="827943"/>
              <a:ext cx="1243891" cy="53340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005B82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rPr>
                <a:t>CUBE</a:t>
              </a:r>
            </a:p>
          </p:txBody>
        </p:sp>
        <p:grpSp>
          <p:nvGrpSpPr>
            <p:cNvPr id="67" name="Gruppieren 66"/>
            <p:cNvGrpSpPr/>
            <p:nvPr/>
          </p:nvGrpSpPr>
          <p:grpSpPr>
            <a:xfrm>
              <a:off x="6062526" y="813954"/>
              <a:ext cx="1243891" cy="576064"/>
              <a:chOff x="9228783" y="2492896"/>
              <a:chExt cx="1440160" cy="576064"/>
            </a:xfrm>
          </p:grpSpPr>
          <p:sp>
            <p:nvSpPr>
              <p:cNvPr id="70" name="Zylinder 69"/>
              <p:cNvSpPr/>
              <p:nvPr/>
            </p:nvSpPr>
            <p:spPr>
              <a:xfrm>
                <a:off x="9240838" y="2492896"/>
                <a:ext cx="1416050" cy="576064"/>
              </a:xfrm>
              <a:prstGeom prst="can">
                <a:avLst/>
              </a:prstGeom>
              <a:solidFill>
                <a:srgbClr val="005B8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de-DE">
                  <a:solidFill>
                    <a:srgbClr val="FFFFFF"/>
                  </a:solidFill>
                  <a:latin typeface="Arial"/>
                </a:endParaRPr>
              </a:p>
            </p:txBody>
          </p:sp>
          <p:sp>
            <p:nvSpPr>
              <p:cNvPr id="71" name="Rectangle 20"/>
              <p:cNvSpPr/>
              <p:nvPr/>
            </p:nvSpPr>
            <p:spPr>
              <a:xfrm>
                <a:off x="9228783" y="2535560"/>
                <a:ext cx="1440160" cy="533400"/>
              </a:xfrm>
              <a:custGeom>
                <a:avLst/>
                <a:gdLst>
                  <a:gd name="f0" fmla="val 0"/>
                  <a:gd name="f1" fmla="val 21600"/>
                </a:gdLst>
                <a:ahLst/>
                <a:cxnLst>
                  <a:cxn ang="3cd4">
                    <a:pos x="hc" y="t"/>
                  </a:cxn>
                  <a:cxn ang="0">
                    <a:pos x="r" y="vc"/>
                  </a:cxn>
                  <a:cxn ang="cd4">
                    <a:pos x="hc" y="b"/>
                  </a:cxn>
                  <a:cxn ang="cd2">
                    <a:pos x="l" y="vc"/>
                  </a:cxn>
                </a:cxnLst>
                <a:rect l="l" t="t" r="r" b="b"/>
                <a:pathLst>
                  <a:path w="21600" h="21600">
                    <a:moveTo>
                      <a:pt x="f0" y="f0"/>
                    </a:moveTo>
                    <a:lnTo>
                      <a:pt x="f1" y="f0"/>
                    </a:lnTo>
                    <a:lnTo>
                      <a:pt x="f1" y="f1"/>
                    </a:lnTo>
                    <a:lnTo>
                      <a:pt x="f0" y="f1"/>
                    </a:lnTo>
                    <a:lnTo>
                      <a:pt x="f0" y="f0"/>
                    </a:lnTo>
                    <a:close/>
                  </a:path>
                </a:pathLst>
              </a:custGeom>
              <a:noFill/>
              <a:ln w="9360">
                <a:noFill/>
                <a:prstDash val="solid"/>
              </a:ln>
            </p:spPr>
            <p:txBody>
              <a:bodyPr lIns="90000" tIns="45000" rIns="90000" bIns="45000" anchor="ctr" compatLnSpc="0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ＭＳ Ｐゴシック" pitchFamily="34" charset="-128"/>
                    <a:cs typeface="+mn-cs"/>
                  </a:defRPr>
                </a:lvl9pPr>
              </a:lstStyle>
              <a:p>
                <a:pPr algn="ctr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 err="1">
                    <a:solidFill>
                      <a:srgbClr val="FFFFFF"/>
                    </a:solidFill>
                    <a:latin typeface="Arial" pitchFamily="34"/>
                    <a:ea typeface="Arial Unicode MS" pitchFamily="2"/>
                    <a:cs typeface="Tahoma" pitchFamily="2"/>
                  </a:rPr>
                  <a:t>TAUdb</a:t>
                </a:r>
                <a:endParaRPr lang="en-US" dirty="0">
                  <a:solidFill>
                    <a:srgbClr val="FFFFFF"/>
                  </a:solidFill>
                  <a:latin typeface="Arial" pitchFamily="34"/>
                  <a:ea typeface="Arial Unicode MS" pitchFamily="2"/>
                  <a:cs typeface="Tahoma" pitchFamily="2"/>
                </a:endParaRPr>
              </a:p>
            </p:txBody>
          </p:sp>
        </p:grpSp>
        <p:sp>
          <p:nvSpPr>
            <p:cNvPr id="68" name="Up Arrow 27"/>
            <p:cNvSpPr/>
            <p:nvPr/>
          </p:nvSpPr>
          <p:spPr bwMode="auto">
            <a:xfrm rot="7134194">
              <a:off x="3201336" y="1423252"/>
              <a:ext cx="457200" cy="680814"/>
            </a:xfrm>
            <a:custGeom>
              <a:avLst>
                <a:gd name="f0" fmla="val 5400"/>
                <a:gd name="f1" fmla="val 5400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solidFill>
              <a:srgbClr val="558ED5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69" name="Up Arrow 28"/>
            <p:cNvSpPr/>
            <p:nvPr/>
          </p:nvSpPr>
          <p:spPr>
            <a:xfrm>
              <a:off x="6033400" y="1427311"/>
              <a:ext cx="455612" cy="533400"/>
            </a:xfrm>
            <a:custGeom>
              <a:avLst>
                <a:gd name="f0" fmla="val 5400"/>
                <a:gd name="f1" fmla="val 5400"/>
              </a:avLst>
              <a:gdLst>
                <a:gd name="f2" fmla="val w"/>
                <a:gd name="f3" fmla="val h"/>
                <a:gd name="f4" fmla="val 0"/>
                <a:gd name="f5" fmla="val 21600"/>
                <a:gd name="f6" fmla="val 10800"/>
                <a:gd name="f7" fmla="*/ f2 1 21600"/>
                <a:gd name="f8" fmla="*/ f3 1 21600"/>
                <a:gd name="f9" fmla="pin 0 f1 10800"/>
                <a:gd name="f10" fmla="pin 0 f0 21600"/>
                <a:gd name="f11" fmla="val f9"/>
                <a:gd name="f12" fmla="val f10"/>
                <a:gd name="f13" fmla="+- 21600 0 f9"/>
                <a:gd name="f14" fmla="*/ f9 f7 1"/>
                <a:gd name="f15" fmla="*/ f10 f8 1"/>
                <a:gd name="f16" fmla="*/ 21600 f8 1"/>
                <a:gd name="f17" fmla="*/ f12 f11 1"/>
                <a:gd name="f18" fmla="*/ f11 f7 1"/>
                <a:gd name="f19" fmla="*/ f13 f7 1"/>
                <a:gd name="f20" fmla="*/ f17 1 10800"/>
                <a:gd name="f21" fmla="+- f12 0 f20"/>
                <a:gd name="f22" fmla="*/ f21 f8 1"/>
              </a:gdLst>
              <a:ahLst>
                <a:ahXY gdRefX="f1" minX="f4" maxX="f6" gdRefY="f0" minY="f4" maxY="f5">
                  <a:pos x="f14" y="f15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2" r="f19" b="f16"/>
              <a:pathLst>
                <a:path w="21600" h="21600">
                  <a:moveTo>
                    <a:pt x="f11" y="f5"/>
                  </a:moveTo>
                  <a:lnTo>
                    <a:pt x="f11" y="f12"/>
                  </a:lnTo>
                  <a:lnTo>
                    <a:pt x="f4" y="f12"/>
                  </a:lnTo>
                  <a:lnTo>
                    <a:pt x="f6" y="f4"/>
                  </a:lnTo>
                  <a:lnTo>
                    <a:pt x="f5" y="f12"/>
                  </a:lnTo>
                  <a:lnTo>
                    <a:pt x="f13" y="f12"/>
                  </a:lnTo>
                  <a:lnTo>
                    <a:pt x="f13" y="f5"/>
                  </a:lnTo>
                  <a:close/>
                </a:path>
              </a:pathLst>
            </a:custGeom>
            <a:solidFill>
              <a:srgbClr val="558ED5"/>
            </a:solidFill>
            <a:ln w="9360">
              <a:noFill/>
              <a:prstDash val="solid"/>
            </a:ln>
          </p:spPr>
          <p:txBody>
            <a:bodyPr lIns="90000" tIns="45000" rIns="90000" bIns="45000" anchor="ctr" compatLnSpc="0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itchFamily="18"/>
                <a:ea typeface="Arial Unicode MS" pitchFamily="2"/>
                <a:cs typeface="Tahoma" pitchFamily="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24756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39</Words>
  <Application>Microsoft Office PowerPoint</Application>
  <PresentationFormat>Bildschirmpräsentation (4:3)</PresentationFormat>
  <Paragraphs>18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7" baseType="lpstr">
      <vt:lpstr>Arial Unicode MS</vt:lpstr>
      <vt:lpstr>Arial</vt:lpstr>
      <vt:lpstr>Calibri</vt:lpstr>
      <vt:lpstr>Calibri Light</vt:lpstr>
      <vt:lpstr>Tahoma</vt:lpstr>
      <vt:lpstr>Office Theme</vt:lpstr>
      <vt:lpstr>PowerPoint-Präsentation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wesarg</dc:creator>
  <cp:lastModifiedBy>Ronny</cp:lastModifiedBy>
  <cp:revision>4</cp:revision>
  <dcterms:created xsi:type="dcterms:W3CDTF">2014-07-01T09:27:31Z</dcterms:created>
  <dcterms:modified xsi:type="dcterms:W3CDTF">2014-12-17T09:33:18Z</dcterms:modified>
</cp:coreProperties>
</file>