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3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5" r:id="rId1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B94D34-A5D5-4855-A330-196B44375AF4}" type="datetimeFigureOut">
              <a:rPr lang="zh-CN" altLang="en-US" smtClean="0"/>
              <a:t>2021/1/18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88D4AD-95D7-4A80-96C9-0FFD17379D8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1229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60F19BA-8317-4370-ABA7-B84C24C3F83A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898121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11119"/>
              </a:buClr>
              <a:buSzPct val="125000"/>
              <a:buFontTx/>
              <a:buNone/>
              <a:tabLst/>
              <a:defRPr/>
            </a:pPr>
            <a:endParaRPr lang="en-US" altLang="zh-CN" sz="1200" dirty="0" smtClean="0">
              <a:solidFill>
                <a:srgbClr val="1E2A36"/>
              </a:solidFill>
              <a:latin typeface="Arial" panose="020B0604020202020204" pitchFamily="34" charset="0"/>
              <a:ea typeface="宋体" pitchFamily="2" charset="-122"/>
              <a:cs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60F19BA-8317-4370-ABA7-B84C24C3F83A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19527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11119"/>
              </a:buClr>
              <a:buSzPct val="125000"/>
              <a:buFontTx/>
              <a:buNone/>
              <a:tabLst/>
              <a:defRPr/>
            </a:pPr>
            <a:endParaRPr lang="en-US" altLang="zh-CN" sz="1200" dirty="0" smtClean="0">
              <a:solidFill>
                <a:srgbClr val="1E2A36"/>
              </a:solidFill>
              <a:latin typeface="Arial" panose="020B0604020202020204" pitchFamily="34" charset="0"/>
              <a:ea typeface="宋体" pitchFamily="2" charset="-122"/>
              <a:cs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60F19BA-8317-4370-ABA7-B84C24C3F83A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07032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11119"/>
              </a:buClr>
              <a:buSzPct val="125000"/>
              <a:buFontTx/>
              <a:buNone/>
              <a:tabLst/>
              <a:defRPr/>
            </a:pPr>
            <a:endParaRPr lang="en-US" altLang="zh-CN" sz="1200" dirty="0" smtClean="0">
              <a:solidFill>
                <a:srgbClr val="1E2A36"/>
              </a:solidFill>
              <a:latin typeface="Arial" panose="020B0604020202020204" pitchFamily="34" charset="0"/>
              <a:ea typeface="宋体" pitchFamily="2" charset="-122"/>
              <a:cs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60F19BA-8317-4370-ABA7-B84C24C3F83A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42488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22F44B-EFC2-4939-BFBE-83C8868FA3D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36895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b="1" dirty="0" smtClean="0">
              <a:solidFill>
                <a:prstClr val="white"/>
              </a:solidFill>
              <a:ea typeface="等线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53855A9-1D2A-490D-BB73-5E71309D1E5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35247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z="1200" b="0" dirty="0" smtClean="0">
                <a:solidFill>
                  <a:prstClr val="white"/>
                </a:solidFill>
              </a:rPr>
              <a:t>现状：</a:t>
            </a:r>
            <a:r>
              <a:rPr lang="en-US" altLang="zh-CN" sz="1200" b="0" dirty="0" smtClean="0">
                <a:solidFill>
                  <a:prstClr val="white"/>
                </a:solidFill>
              </a:rPr>
              <a:t>1</a:t>
            </a:r>
            <a:r>
              <a:rPr lang="zh-CN" altLang="en-US" sz="1200" b="0" dirty="0" smtClean="0">
                <a:solidFill>
                  <a:prstClr val="white"/>
                </a:solidFill>
              </a:rPr>
              <a:t>、</a:t>
            </a:r>
            <a:r>
              <a:rPr lang="en-US" altLang="zh-CN" sz="1200" b="0" dirty="0" smtClean="0">
                <a:solidFill>
                  <a:prstClr val="white"/>
                </a:solidFill>
              </a:rPr>
              <a:t>5MP</a:t>
            </a:r>
            <a:r>
              <a:rPr lang="zh-CN" altLang="en-US" sz="1200" b="0" dirty="0" smtClean="0">
                <a:solidFill>
                  <a:prstClr val="white"/>
                </a:solidFill>
              </a:rPr>
              <a:t>输出为</a:t>
            </a:r>
            <a:r>
              <a:rPr lang="en-US" altLang="zh-CN" sz="1200" b="0" dirty="0" smtClean="0">
                <a:solidFill>
                  <a:prstClr val="white"/>
                </a:solidFill>
              </a:rPr>
              <a:t>4:3</a:t>
            </a:r>
            <a:r>
              <a:rPr lang="zh-CN" altLang="en-US" sz="1200" b="0" dirty="0" smtClean="0">
                <a:solidFill>
                  <a:prstClr val="white"/>
                </a:solidFill>
              </a:rPr>
              <a:t>，与现有市场通用显示器比例不符，会造成画面拉伸；</a:t>
            </a:r>
            <a:r>
              <a:rPr lang="en-US" altLang="zh-CN" sz="1200" b="0" dirty="0" smtClean="0">
                <a:solidFill>
                  <a:prstClr val="white"/>
                </a:solidFill>
              </a:rPr>
              <a:t>2</a:t>
            </a:r>
            <a:r>
              <a:rPr lang="zh-CN" altLang="en-US" sz="1200" b="0" dirty="0" smtClean="0">
                <a:solidFill>
                  <a:prstClr val="white"/>
                </a:solidFill>
              </a:rPr>
              <a:t>、</a:t>
            </a:r>
            <a:r>
              <a:rPr lang="en-US" altLang="zh-CN" sz="1200" b="0" dirty="0" smtClean="0">
                <a:solidFill>
                  <a:prstClr val="white"/>
                </a:solidFill>
              </a:rPr>
              <a:t>H0T</a:t>
            </a:r>
            <a:r>
              <a:rPr lang="zh-CN" altLang="en-US" sz="1200" b="0" dirty="0" smtClean="0">
                <a:solidFill>
                  <a:prstClr val="white"/>
                </a:solidFill>
              </a:rPr>
              <a:t>现有默认输出分辨率是</a:t>
            </a:r>
            <a:r>
              <a:rPr lang="en-US" altLang="zh-CN" sz="1200" b="0" dirty="0" smtClean="0">
                <a:solidFill>
                  <a:prstClr val="white"/>
                </a:solidFill>
              </a:rPr>
              <a:t>4 MP 16:9,</a:t>
            </a:r>
            <a:r>
              <a:rPr lang="en-US" altLang="zh-CN" sz="1200" b="0" baseline="0" dirty="0" smtClean="0">
                <a:solidFill>
                  <a:prstClr val="white"/>
                </a:solidFill>
              </a:rPr>
              <a:t> 2560*1440</a:t>
            </a:r>
            <a:r>
              <a:rPr lang="zh-CN" altLang="en-US" sz="1200" b="0" baseline="0" dirty="0" smtClean="0">
                <a:solidFill>
                  <a:prstClr val="white"/>
                </a:solidFill>
              </a:rPr>
              <a:t>，实际分辨率为</a:t>
            </a:r>
            <a:r>
              <a:rPr lang="en-US" altLang="zh-CN" sz="1200" b="0" baseline="0" dirty="0" smtClean="0">
                <a:solidFill>
                  <a:prstClr val="white"/>
                </a:solidFill>
              </a:rPr>
              <a:t>368</a:t>
            </a:r>
            <a:r>
              <a:rPr lang="zh-CN" altLang="en-US" sz="1200" b="0" baseline="0" dirty="0" smtClean="0">
                <a:solidFill>
                  <a:prstClr val="white"/>
                </a:solidFill>
              </a:rPr>
              <a:t>万。</a:t>
            </a:r>
            <a:endParaRPr lang="en-US" altLang="zh-CN" sz="1200" b="0" baseline="0" dirty="0" smtClean="0">
              <a:solidFill>
                <a:prstClr val="white"/>
              </a:solidFill>
            </a:endParaRPr>
          </a:p>
          <a:p>
            <a:r>
              <a:rPr lang="en-US" altLang="zh-CN" sz="1200" b="0" baseline="0" dirty="0" smtClean="0">
                <a:solidFill>
                  <a:prstClr val="white"/>
                </a:solidFill>
              </a:rPr>
              <a:t>3K 5MP 16:9 </a:t>
            </a:r>
            <a:r>
              <a:rPr lang="zh-CN" altLang="en-US" sz="1200" b="0" baseline="0" dirty="0" smtClean="0">
                <a:solidFill>
                  <a:prstClr val="white"/>
                </a:solidFill>
              </a:rPr>
              <a:t>解决了高分辨率与显示屏比例匹配的问题，提升</a:t>
            </a:r>
            <a:r>
              <a:rPr lang="en-US" altLang="zh-CN" sz="1200" b="0" baseline="0" dirty="0" smtClean="0">
                <a:solidFill>
                  <a:prstClr val="white"/>
                </a:solidFill>
              </a:rPr>
              <a:t>5 MP</a:t>
            </a:r>
            <a:r>
              <a:rPr lang="zh-CN" altLang="en-US" sz="1200" b="0" baseline="0" dirty="0" smtClean="0">
                <a:solidFill>
                  <a:prstClr val="white"/>
                </a:solidFill>
              </a:rPr>
              <a:t>视觉体验。</a:t>
            </a:r>
            <a:endParaRPr lang="en-US" altLang="zh-CN" sz="1200" b="0" dirty="0" smtClean="0">
              <a:solidFill>
                <a:prstClr val="white"/>
              </a:solidFill>
            </a:endParaRPr>
          </a:p>
          <a:p>
            <a:r>
              <a:rPr lang="zh-CN" altLang="en-US" sz="1200" b="0" dirty="0" smtClean="0">
                <a:solidFill>
                  <a:prstClr val="white"/>
                </a:solidFill>
              </a:rPr>
              <a:t>筒机有</a:t>
            </a:r>
            <a:r>
              <a:rPr lang="en-US" altLang="zh-CN" sz="1200" b="0" dirty="0" smtClean="0">
                <a:solidFill>
                  <a:prstClr val="white"/>
                </a:solidFill>
              </a:rPr>
              <a:t>6 mm</a:t>
            </a:r>
            <a:r>
              <a:rPr lang="zh-CN" altLang="en-US" sz="1200" b="0" dirty="0" smtClean="0">
                <a:solidFill>
                  <a:prstClr val="white"/>
                </a:solidFill>
              </a:rPr>
              <a:t>镜头</a:t>
            </a:r>
            <a:endParaRPr lang="en-US" altLang="zh-CN" sz="1200" b="0" dirty="0" smtClean="0">
              <a:solidFill>
                <a:prstClr val="white"/>
              </a:solidFill>
            </a:endParaRPr>
          </a:p>
          <a:p>
            <a:endParaRPr lang="en-US" altLang="zh-CN" sz="1200" b="0" dirty="0" smtClean="0">
              <a:solidFill>
                <a:prstClr val="white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60F19BA-8317-4370-ABA7-B84C24C3F83A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98582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z="1200" b="0" dirty="0" smtClean="0">
                <a:solidFill>
                  <a:prstClr val="white"/>
                </a:solidFill>
              </a:rPr>
              <a:t>大筒机有</a:t>
            </a:r>
            <a:r>
              <a:rPr lang="en-US" altLang="zh-CN" sz="1200" b="0" dirty="0" smtClean="0">
                <a:solidFill>
                  <a:prstClr val="white"/>
                </a:solidFill>
              </a:rPr>
              <a:t>6 mm</a:t>
            </a:r>
            <a:r>
              <a:rPr lang="zh-CN" altLang="en-US" sz="1200" b="0" dirty="0" smtClean="0">
                <a:solidFill>
                  <a:prstClr val="white"/>
                </a:solidFill>
              </a:rPr>
              <a:t>镜头</a:t>
            </a:r>
            <a:endParaRPr lang="en-US" altLang="zh-CN" sz="1200" b="0" dirty="0" smtClean="0">
              <a:solidFill>
                <a:prstClr val="white"/>
              </a:solidFill>
            </a:endParaRPr>
          </a:p>
          <a:p>
            <a:r>
              <a:rPr lang="en-US" altLang="zh-CN" sz="1200" b="0" dirty="0" smtClean="0">
                <a:solidFill>
                  <a:prstClr val="white"/>
                </a:solidFill>
              </a:rPr>
              <a:t>KF3T </a:t>
            </a:r>
            <a:r>
              <a:rPr lang="zh-CN" altLang="en-US" sz="1200" b="0" dirty="0" smtClean="0">
                <a:solidFill>
                  <a:prstClr val="white"/>
                </a:solidFill>
              </a:rPr>
              <a:t>全金属</a:t>
            </a:r>
            <a:endParaRPr lang="en-US" altLang="zh-CN" b="1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60F19BA-8317-4370-ABA7-B84C24C3F83A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09939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b="0" dirty="0" smtClean="0">
                <a:solidFill>
                  <a:prstClr val="white"/>
                </a:solidFill>
              </a:rPr>
              <a:t>大筒机有</a:t>
            </a:r>
            <a:r>
              <a:rPr lang="en-US" altLang="zh-CN" sz="1200" b="0" dirty="0" smtClean="0">
                <a:solidFill>
                  <a:prstClr val="white"/>
                </a:solidFill>
              </a:rPr>
              <a:t>6 mm</a:t>
            </a:r>
            <a:r>
              <a:rPr lang="zh-CN" altLang="en-US" sz="1200" b="0" dirty="0" smtClean="0">
                <a:solidFill>
                  <a:prstClr val="white"/>
                </a:solidFill>
              </a:rPr>
              <a:t>镜头</a:t>
            </a:r>
            <a:endParaRPr lang="en-US" altLang="zh-CN" b="1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b="0" dirty="0" smtClean="0">
                <a:solidFill>
                  <a:prstClr val="white"/>
                </a:solidFill>
              </a:rPr>
              <a:t>UF3T </a:t>
            </a:r>
            <a:r>
              <a:rPr lang="zh-CN" altLang="en-US" sz="1200" b="0" dirty="0" smtClean="0">
                <a:solidFill>
                  <a:prstClr val="white"/>
                </a:solidFill>
              </a:rPr>
              <a:t>全金属</a:t>
            </a:r>
            <a:endParaRPr lang="en-US" altLang="zh-CN" b="1" dirty="0" smtClean="0"/>
          </a:p>
          <a:p>
            <a:endParaRPr lang="zh-CN" altLang="zh-CN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zh-CN" altLang="zh-CN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60F19BA-8317-4370-ABA7-B84C24C3F83A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21190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C0T</a:t>
            </a:r>
            <a:r>
              <a:rPr lang="zh-CN" altLang="en-US" dirty="0" smtClean="0"/>
              <a:t>中性全部停产、</a:t>
            </a:r>
            <a:r>
              <a:rPr lang="en-US" altLang="zh-CN" dirty="0" smtClean="0"/>
              <a:t>C2T/C5T</a:t>
            </a:r>
            <a:r>
              <a:rPr lang="zh-CN" altLang="en-US" dirty="0" smtClean="0"/>
              <a:t>全部停产、</a:t>
            </a:r>
            <a:r>
              <a:rPr lang="en-US" altLang="zh-CN" dirty="0" smtClean="0"/>
              <a:t>H5T-E</a:t>
            </a:r>
            <a:r>
              <a:rPr lang="zh-CN" altLang="en-US" dirty="0" smtClean="0"/>
              <a:t>停产</a:t>
            </a:r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A0D3F0-6B95-4392-ADD7-53F294BFDAE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392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sz="1200" b="1" dirty="0" smtClean="0">
              <a:solidFill>
                <a:srgbClr val="D6000F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A0D3F0-6B95-4392-ADD7-53F294BFDAE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56520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22F44B-EFC2-4939-BFBE-83C8868FA3D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571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96993-50EF-4E2A-B441-7AA3B77216FF}" type="datetimeFigureOut">
              <a:rPr lang="zh-CN" altLang="en-US" smtClean="0"/>
              <a:t>2021/1/18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9FD58-2937-4E2A-A9B4-865C889ABD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90296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96993-50EF-4E2A-B441-7AA3B77216FF}" type="datetimeFigureOut">
              <a:rPr lang="zh-CN" altLang="en-US" smtClean="0"/>
              <a:t>2021/1/18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9FD58-2937-4E2A-A9B4-865C889ABD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6086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96993-50EF-4E2A-B441-7AA3B77216FF}" type="datetimeFigureOut">
              <a:rPr lang="zh-CN" altLang="en-US" smtClean="0"/>
              <a:t>2021/1/18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9FD58-2937-4E2A-A9B4-865C889ABD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36747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LOGO、灰色落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17483" y="-236335"/>
            <a:ext cx="2563346" cy="1278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18370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目录页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17483" y="-236335"/>
            <a:ext cx="2563346" cy="1278554"/>
          </a:xfrm>
          <a:prstGeom prst="rect">
            <a:avLst/>
          </a:prstGeom>
        </p:spPr>
      </p:pic>
      <p:sp>
        <p:nvSpPr>
          <p:cNvPr id="2" name="页脚占位符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BDC4FD-DEB8-406A-B1AA-0B6C3A40330A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082955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新落款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 userDrawn="1"/>
        </p:nvSpPr>
        <p:spPr>
          <a:xfrm>
            <a:off x="4618673" y="6552848"/>
            <a:ext cx="2954655" cy="2616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altLang="zh-CN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International Product Marketing Department</a:t>
            </a:r>
            <a:endParaRPr lang="zh-CN" altLang="en-US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83357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17483" y="-236335"/>
            <a:ext cx="2563346" cy="1278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5829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OGO、白色落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 userDrawn="1"/>
        </p:nvSpPr>
        <p:spPr>
          <a:xfrm>
            <a:off x="7790936" y="6435431"/>
            <a:ext cx="4161716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 defTabSz="1219170"/>
            <a:r>
              <a:rPr lang="en-US" altLang="zh-CN" sz="1600" dirty="0">
                <a:solidFill>
                  <a:schemeClr val="bg1"/>
                </a:solidFill>
                <a:latin typeface="TSTAR PRO Light" panose="02000806030000020004" pitchFamily="50" charset="0"/>
                <a:ea typeface="微软雅黑"/>
                <a:cs typeface="Nirmala UI Semilight" panose="020B0402040204020203" pitchFamily="34" charset="0"/>
              </a:rPr>
              <a:t> International Product Marketing Department</a:t>
            </a:r>
            <a:endParaRPr lang="zh-CN" altLang="en-US" sz="1600" dirty="0">
              <a:solidFill>
                <a:schemeClr val="bg1"/>
              </a:solidFill>
              <a:latin typeface="TSTAR PRO Light" panose="02000806030000020004" pitchFamily="50" charset="0"/>
              <a:ea typeface="微软雅黑"/>
              <a:cs typeface="Nirmala UI Semilight" panose="020B0402040204020203" pitchFamily="34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17483" y="-236335"/>
            <a:ext cx="2563346" cy="1278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6483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96993-50EF-4E2A-B441-7AA3B77216FF}" type="datetimeFigureOut">
              <a:rPr lang="zh-CN" altLang="en-US" smtClean="0"/>
              <a:t>2021/1/18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9FD58-2937-4E2A-A9B4-865C889ABD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16546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96993-50EF-4E2A-B441-7AA3B77216FF}" type="datetimeFigureOut">
              <a:rPr lang="zh-CN" altLang="en-US" smtClean="0"/>
              <a:t>2021/1/18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9FD58-2937-4E2A-A9B4-865C889ABD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2277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96993-50EF-4E2A-B441-7AA3B77216FF}" type="datetimeFigureOut">
              <a:rPr lang="zh-CN" altLang="en-US" smtClean="0"/>
              <a:t>2021/1/18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9FD58-2937-4E2A-A9B4-865C889ABD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4706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96993-50EF-4E2A-B441-7AA3B77216FF}" type="datetimeFigureOut">
              <a:rPr lang="zh-CN" altLang="en-US" smtClean="0"/>
              <a:t>2021/1/18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9FD58-2937-4E2A-A9B4-865C889ABD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93201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96993-50EF-4E2A-B441-7AA3B77216FF}" type="datetimeFigureOut">
              <a:rPr lang="zh-CN" altLang="en-US" smtClean="0"/>
              <a:t>2021/1/18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9FD58-2937-4E2A-A9B4-865C889ABD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81850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96993-50EF-4E2A-B441-7AA3B77216FF}" type="datetimeFigureOut">
              <a:rPr lang="zh-CN" altLang="en-US" smtClean="0"/>
              <a:t>2021/1/18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9FD58-2937-4E2A-A9B4-865C889ABD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66940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96993-50EF-4E2A-B441-7AA3B77216FF}" type="datetimeFigureOut">
              <a:rPr lang="zh-CN" altLang="en-US" smtClean="0"/>
              <a:t>2021/1/18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9FD58-2937-4E2A-A9B4-865C889ABD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04872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96993-50EF-4E2A-B441-7AA3B77216FF}" type="datetimeFigureOut">
              <a:rPr lang="zh-CN" altLang="en-US" smtClean="0"/>
              <a:t>2021/1/18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9FD58-2937-4E2A-A9B4-865C889ABD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3320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296993-50EF-4E2A-B441-7AA3B77216FF}" type="datetimeFigureOut">
              <a:rPr lang="zh-CN" altLang="en-US" smtClean="0"/>
              <a:t>2021/1/18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69FD58-2937-4E2A-A9B4-865C889ABD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7882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0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6" Type="http://schemas.openxmlformats.org/officeDocument/2006/relationships/image" Target="../media/image9.png"/><Relationship Id="rId5" Type="http://schemas.microsoft.com/office/2007/relationships/hdphoto" Target="../media/hdphoto2.wdp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9681238" y="3326785"/>
            <a:ext cx="21242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zh-CN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2021 H1</a:t>
            </a:r>
            <a:endParaRPr kumimoji="0" lang="zh-CN" alt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6" name="Titolo 1"/>
          <p:cNvSpPr txBox="1">
            <a:spLocks/>
          </p:cNvSpPr>
          <p:nvPr/>
        </p:nvSpPr>
        <p:spPr>
          <a:xfrm>
            <a:off x="6364817" y="4089472"/>
            <a:ext cx="544072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4400">
                <a:solidFill>
                  <a:schemeClr val="bg1"/>
                </a:solidFill>
                <a:latin typeface="TSTAR PRO" panose="02000806030000020004" pitchFamily="50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BB241B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</a:t>
            </a: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BB241B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urbo HD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BB241B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it-IT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BB241B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Roadmap</a:t>
            </a:r>
            <a:endParaRPr kumimoji="0" lang="it-IT" sz="4400" b="1" i="0" u="none" strike="noStrike" kern="1200" cap="none" spc="0" normalizeH="0" baseline="0" noProof="0" dirty="0">
              <a:ln>
                <a:noFill/>
              </a:ln>
              <a:solidFill>
                <a:srgbClr val="BB241B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490336" y="5111995"/>
            <a:ext cx="26899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Turbo HD Camera</a:t>
            </a:r>
            <a:endParaRPr kumimoji="0" lang="zh-CN" altLang="en-US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cxnSp>
        <p:nvCxnSpPr>
          <p:cNvPr id="12" name="直接连接符 11"/>
          <p:cNvCxnSpPr/>
          <p:nvPr/>
        </p:nvCxnSpPr>
        <p:spPr>
          <a:xfrm>
            <a:off x="6583860" y="5551517"/>
            <a:ext cx="180000" cy="0"/>
          </a:xfrm>
          <a:prstGeom prst="line">
            <a:avLst/>
          </a:prstGeom>
          <a:ln w="12700">
            <a:solidFill>
              <a:srgbClr val="0820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图片 17"/>
          <p:cNvPicPr>
            <a:picLocks noChangeAspect="1"/>
          </p:cNvPicPr>
          <p:nvPr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895" b="89930" l="3823" r="97270">
                        <a14:foregroundMark x1="7611" y1="55429" x2="12867" y2="5691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271" y="4003936"/>
            <a:ext cx="3971306" cy="1547581"/>
          </a:xfrm>
          <a:prstGeom prst="rect">
            <a:avLst/>
          </a:prstGeom>
        </p:spPr>
      </p:pic>
      <p:sp>
        <p:nvSpPr>
          <p:cNvPr id="24" name="文本框 23"/>
          <p:cNvSpPr txBox="1"/>
          <p:nvPr/>
        </p:nvSpPr>
        <p:spPr>
          <a:xfrm>
            <a:off x="9561205" y="5111995"/>
            <a:ext cx="22443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Turbo HD DVR</a:t>
            </a:r>
            <a:endParaRPr kumimoji="0" lang="zh-CN" altLang="en-US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cxnSp>
        <p:nvCxnSpPr>
          <p:cNvPr id="25" name="直接连接符 24"/>
          <p:cNvCxnSpPr/>
          <p:nvPr/>
        </p:nvCxnSpPr>
        <p:spPr>
          <a:xfrm>
            <a:off x="9654134" y="5551517"/>
            <a:ext cx="180000" cy="0"/>
          </a:xfrm>
          <a:prstGeom prst="line">
            <a:avLst/>
          </a:prstGeom>
          <a:ln w="12700">
            <a:solidFill>
              <a:srgbClr val="0820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/>
        </p:nvGrpSpPr>
        <p:grpSpPr>
          <a:xfrm>
            <a:off x="1199456" y="3429000"/>
            <a:ext cx="3233572" cy="1199216"/>
            <a:chOff x="1052159" y="3674224"/>
            <a:chExt cx="2010352" cy="745568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pic>
          <p:nvPicPr>
            <p:cNvPr id="19" name="图片 1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2119083" y="3870310"/>
              <a:ext cx="943428" cy="530687"/>
            </a:xfrm>
            <a:prstGeom prst="rect">
              <a:avLst/>
            </a:prstGeom>
          </p:spPr>
        </p:pic>
        <p:pic>
          <p:nvPicPr>
            <p:cNvPr id="20" name="图片 19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2159" y="3806907"/>
              <a:ext cx="1089556" cy="612885"/>
            </a:xfrm>
            <a:prstGeom prst="rect">
              <a:avLst/>
            </a:prstGeom>
          </p:spPr>
        </p:pic>
        <p:pic>
          <p:nvPicPr>
            <p:cNvPr id="21" name="图片 20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69306" y="3674224"/>
              <a:ext cx="1144818" cy="64397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57131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763991" y="892030"/>
            <a:ext cx="31854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4400">
                <a:solidFill>
                  <a:schemeClr val="bg1"/>
                </a:solidFill>
                <a:latin typeface="TSTAR PRO" panose="02000806030000020004" pitchFamily="50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5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82038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Contents</a:t>
            </a:r>
            <a:endParaRPr kumimoji="0" lang="it-IT" sz="5200" b="1" i="0" u="none" strike="noStrike" kern="1200" cap="none" spc="0" normalizeH="0" baseline="0" noProof="0" dirty="0">
              <a:ln>
                <a:noFill/>
              </a:ln>
              <a:solidFill>
                <a:srgbClr val="08203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073935" y="2852916"/>
            <a:ext cx="3640740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marR="0" lvl="0" indent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BB241B"/>
              </a:buClr>
              <a:buSzTx/>
              <a:buFontTx/>
              <a:buNone/>
              <a:tabLst/>
              <a:defRPr sz="320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BB241B"/>
              </a:buClr>
              <a:buSzTx/>
              <a:buFontTx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Turbo HD Camera</a:t>
            </a:r>
          </a:p>
        </p:txBody>
      </p:sp>
      <p:sp>
        <p:nvSpPr>
          <p:cNvPr id="13" name="椭圆 12"/>
          <p:cNvSpPr/>
          <p:nvPr/>
        </p:nvSpPr>
        <p:spPr>
          <a:xfrm>
            <a:off x="1539626" y="4368359"/>
            <a:ext cx="103870" cy="103870"/>
          </a:xfrm>
          <a:prstGeom prst="ellipse">
            <a:avLst/>
          </a:prstGeom>
          <a:solidFill>
            <a:srgbClr val="C00000"/>
          </a:solidFill>
          <a:ln w="101600">
            <a:solidFill>
              <a:srgbClr val="BB241B">
                <a:alpha val="31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4" name="Titolo 1"/>
          <p:cNvSpPr txBox="1">
            <a:spLocks/>
          </p:cNvSpPr>
          <p:nvPr/>
        </p:nvSpPr>
        <p:spPr>
          <a:xfrm>
            <a:off x="774624" y="1744514"/>
            <a:ext cx="236635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4400">
                <a:solidFill>
                  <a:schemeClr val="bg1"/>
                </a:solidFill>
                <a:latin typeface="TSTAR PRO" panose="02000806030000020004" pitchFamily="50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Analog Roadmap</a:t>
            </a:r>
            <a:endParaRPr kumimoji="0" lang="it-IT" sz="2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椭圆 14"/>
          <p:cNvSpPr/>
          <p:nvPr/>
        </p:nvSpPr>
        <p:spPr>
          <a:xfrm>
            <a:off x="1539626" y="3271880"/>
            <a:ext cx="103870" cy="103870"/>
          </a:xfrm>
          <a:prstGeom prst="ellipse">
            <a:avLst/>
          </a:prstGeom>
          <a:solidFill>
            <a:srgbClr val="C00000"/>
          </a:solidFill>
          <a:ln w="101600">
            <a:solidFill>
              <a:srgbClr val="BB241B">
                <a:alpha val="31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073935" y="3976828"/>
            <a:ext cx="1051891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marR="0" lvl="0" indent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BB241B"/>
              </a:buClr>
              <a:buSzTx/>
              <a:buFontTx/>
              <a:buNone/>
              <a:tabLst/>
              <a:defRPr kumimoji="0" sz="3200" b="1" i="0" u="none" strike="noStrike" cap="none" spc="0" normalizeH="0" baseline="0">
                <a:ln>
                  <a:noFill/>
                </a:ln>
                <a:solidFill>
                  <a:srgbClr val="BB241B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BB241B"/>
              </a:buClr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BB241B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DVR</a:t>
            </a:r>
          </a:p>
        </p:txBody>
      </p:sp>
    </p:spTree>
    <p:extLst>
      <p:ext uri="{BB962C8B-B14F-4D97-AF65-F5344CB8AC3E}">
        <p14:creationId xmlns:p14="http://schemas.microsoft.com/office/powerpoint/2010/main" val="1729509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itolo 1"/>
          <p:cNvSpPr txBox="1">
            <a:spLocks/>
          </p:cNvSpPr>
          <p:nvPr/>
        </p:nvSpPr>
        <p:spPr>
          <a:xfrm>
            <a:off x="191344" y="190381"/>
            <a:ext cx="51860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4400">
                <a:solidFill>
                  <a:schemeClr val="bg1"/>
                </a:solidFill>
                <a:latin typeface="TSTAR PRO" panose="02000806030000020004" pitchFamily="50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Product </a:t>
            </a:r>
            <a:r>
              <a:rPr kumimoji="0" lang="en-US" altLang="zh-CN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System – DVR</a:t>
            </a:r>
          </a:p>
        </p:txBody>
      </p:sp>
      <p:cxnSp>
        <p:nvCxnSpPr>
          <p:cNvPr id="60" name="直接连接符 59"/>
          <p:cNvCxnSpPr/>
          <p:nvPr/>
        </p:nvCxnSpPr>
        <p:spPr>
          <a:xfrm>
            <a:off x="1306000" y="4736738"/>
            <a:ext cx="968610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接连接符 60"/>
          <p:cNvCxnSpPr/>
          <p:nvPr/>
        </p:nvCxnSpPr>
        <p:spPr>
          <a:xfrm>
            <a:off x="1306000" y="3614817"/>
            <a:ext cx="968610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文本框 61"/>
          <p:cNvSpPr txBox="1"/>
          <p:nvPr/>
        </p:nvSpPr>
        <p:spPr>
          <a:xfrm>
            <a:off x="138764" y="4899874"/>
            <a:ext cx="126780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B81D2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B81D21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1080p lite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B81D21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&amp;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B81D21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720p</a:t>
            </a:r>
            <a:endParaRPr kumimoji="0" lang="en-US" altLang="zh-CN" sz="1400" b="1" i="0" u="none" strike="noStrike" kern="1200" cap="none" spc="0" normalizeH="0" baseline="0" noProof="0" dirty="0">
              <a:ln>
                <a:noFill/>
              </a:ln>
              <a:solidFill>
                <a:srgbClr val="B81D21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63" name="文本框 62"/>
          <p:cNvSpPr txBox="1"/>
          <p:nvPr/>
        </p:nvSpPr>
        <p:spPr>
          <a:xfrm>
            <a:off x="191343" y="4010405"/>
            <a:ext cx="9547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R="0" lvl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1" i="0" u="none" strike="noStrike" cap="none" spc="0" normalizeH="0" baseline="0">
                <a:ln>
                  <a:noFill/>
                </a:ln>
                <a:solidFill>
                  <a:srgbClr val="B81D21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1" i="0" u="none" strike="noStrike" kern="1200" cap="none" spc="0" normalizeH="0" baseline="0" noProof="0" dirty="0">
                <a:ln>
                  <a:noFill/>
                </a:ln>
                <a:solidFill>
                  <a:srgbClr val="B81D21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1080p</a:t>
            </a:r>
            <a:endParaRPr kumimoji="0" lang="zh-CN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B81D21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64" name="文本框 63"/>
          <p:cNvSpPr txBox="1"/>
          <p:nvPr/>
        </p:nvSpPr>
        <p:spPr>
          <a:xfrm>
            <a:off x="333241" y="2859378"/>
            <a:ext cx="8128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R="0" lvl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1" i="0" u="none" strike="noStrike" cap="none" spc="0" normalizeH="0" baseline="0">
                <a:ln>
                  <a:noFill/>
                </a:ln>
                <a:solidFill>
                  <a:srgbClr val="B81D21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1" i="0" u="none" strike="noStrike" kern="1200" cap="none" spc="0" normalizeH="0" baseline="0" noProof="0" dirty="0">
                <a:ln>
                  <a:noFill/>
                </a:ln>
                <a:solidFill>
                  <a:srgbClr val="B81D21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5 MP</a:t>
            </a:r>
            <a:endParaRPr kumimoji="0" lang="zh-CN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B81D21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65" name="文本框 64"/>
          <p:cNvSpPr txBox="1"/>
          <p:nvPr/>
        </p:nvSpPr>
        <p:spPr>
          <a:xfrm>
            <a:off x="333241" y="1653510"/>
            <a:ext cx="8128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R="0" lvl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1" i="0" u="none" strike="noStrike" cap="none" spc="0" normalizeH="0" baseline="0">
                <a:ln>
                  <a:noFill/>
                </a:ln>
                <a:solidFill>
                  <a:srgbClr val="B81D21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1" i="0" u="none" strike="noStrike" kern="1200" cap="none" spc="0" normalizeH="0" baseline="0" noProof="0" dirty="0">
                <a:ln>
                  <a:noFill/>
                </a:ln>
                <a:solidFill>
                  <a:srgbClr val="B81D21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4K</a:t>
            </a:r>
            <a:endParaRPr kumimoji="0" lang="zh-CN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B81D21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66" name="文本框 65"/>
          <p:cNvSpPr txBox="1"/>
          <p:nvPr/>
        </p:nvSpPr>
        <p:spPr>
          <a:xfrm>
            <a:off x="1561271" y="5964687"/>
            <a:ext cx="1312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B81D21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Value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B81D21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67" name="文本框 66"/>
          <p:cNvSpPr txBox="1"/>
          <p:nvPr/>
        </p:nvSpPr>
        <p:spPr>
          <a:xfrm>
            <a:off x="3805561" y="5964687"/>
            <a:ext cx="93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B81D21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Pro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B81D21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68" name="文本框 67"/>
          <p:cNvSpPr txBox="1"/>
          <p:nvPr/>
        </p:nvSpPr>
        <p:spPr>
          <a:xfrm>
            <a:off x="5630429" y="5964687"/>
            <a:ext cx="12077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B81D21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Ultra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B81D21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cxnSp>
        <p:nvCxnSpPr>
          <p:cNvPr id="69" name="直接连接符 68"/>
          <p:cNvCxnSpPr/>
          <p:nvPr/>
        </p:nvCxnSpPr>
        <p:spPr>
          <a:xfrm>
            <a:off x="1285008" y="1351301"/>
            <a:ext cx="0" cy="4526407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接连接符 69"/>
          <p:cNvCxnSpPr/>
          <p:nvPr/>
        </p:nvCxnSpPr>
        <p:spPr>
          <a:xfrm>
            <a:off x="1251225" y="5858658"/>
            <a:ext cx="9740884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等腰三角形 70"/>
          <p:cNvSpPr/>
          <p:nvPr/>
        </p:nvSpPr>
        <p:spPr>
          <a:xfrm>
            <a:off x="1178728" y="1268760"/>
            <a:ext cx="232766" cy="193970"/>
          </a:xfrm>
          <a:prstGeom prst="triangl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72" name="文本框 71"/>
          <p:cNvSpPr txBox="1"/>
          <p:nvPr/>
        </p:nvSpPr>
        <p:spPr>
          <a:xfrm>
            <a:off x="1742581" y="4161600"/>
            <a:ext cx="9252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71HQ-K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73" name="文本框 72"/>
          <p:cNvSpPr txBox="1"/>
          <p:nvPr/>
        </p:nvSpPr>
        <p:spPr>
          <a:xfrm>
            <a:off x="1742581" y="3047920"/>
            <a:ext cx="9124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71HU-K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74" name="文本框 73"/>
          <p:cNvSpPr txBox="1"/>
          <p:nvPr/>
        </p:nvSpPr>
        <p:spPr>
          <a:xfrm>
            <a:off x="3686797" y="2935687"/>
            <a:ext cx="1140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7216HU-K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75" name="文本框 74"/>
          <p:cNvSpPr txBox="1"/>
          <p:nvPr/>
        </p:nvSpPr>
        <p:spPr>
          <a:xfrm>
            <a:off x="3686797" y="2636912"/>
            <a:ext cx="9124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73HU-K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76" name="文本框 75"/>
          <p:cNvSpPr txBox="1"/>
          <p:nvPr/>
        </p:nvSpPr>
        <p:spPr>
          <a:xfrm>
            <a:off x="3686797" y="4087634"/>
            <a:ext cx="14382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7224/32HQ-K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77" name="文本框 76"/>
          <p:cNvSpPr txBox="1"/>
          <p:nvPr/>
        </p:nvSpPr>
        <p:spPr>
          <a:xfrm>
            <a:off x="3686797" y="3799964"/>
            <a:ext cx="9252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73HQ-K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78" name="文本框 77"/>
          <p:cNvSpPr txBox="1"/>
          <p:nvPr/>
        </p:nvSpPr>
        <p:spPr>
          <a:xfrm>
            <a:off x="3686797" y="1967610"/>
            <a:ext cx="87863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72HT-K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81" name="文本框 80"/>
          <p:cNvSpPr txBox="1"/>
          <p:nvPr/>
        </p:nvSpPr>
        <p:spPr>
          <a:xfrm>
            <a:off x="3686797" y="1628123"/>
            <a:ext cx="87863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73HT-K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82" name="文本框 81"/>
          <p:cNvSpPr txBox="1"/>
          <p:nvPr/>
        </p:nvSpPr>
        <p:spPr>
          <a:xfrm>
            <a:off x="5793968" y="3799964"/>
            <a:ext cx="9252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81HQ-K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5817275" y="1947290"/>
            <a:ext cx="87863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81HT-K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84" name="文本框 83"/>
          <p:cNvSpPr txBox="1"/>
          <p:nvPr/>
        </p:nvSpPr>
        <p:spPr>
          <a:xfrm>
            <a:off x="5817275" y="1607803"/>
            <a:ext cx="87863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90HT-K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85" name="文本框 84"/>
          <p:cNvSpPr txBox="1"/>
          <p:nvPr/>
        </p:nvSpPr>
        <p:spPr>
          <a:xfrm>
            <a:off x="5800380" y="2935687"/>
            <a:ext cx="9124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81HU-K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86" name="文本框 85"/>
          <p:cNvSpPr txBox="1"/>
          <p:nvPr/>
        </p:nvSpPr>
        <p:spPr>
          <a:xfrm>
            <a:off x="5800380" y="2636912"/>
            <a:ext cx="9124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90HU-K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87" name="文本框 86"/>
          <p:cNvSpPr txBox="1"/>
          <p:nvPr/>
        </p:nvSpPr>
        <p:spPr>
          <a:xfrm>
            <a:off x="3686797" y="4962647"/>
            <a:ext cx="11528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7216HG-K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88" name="文本框 87"/>
          <p:cNvSpPr txBox="1"/>
          <p:nvPr/>
        </p:nvSpPr>
        <p:spPr>
          <a:xfrm>
            <a:off x="9537389" y="5964687"/>
            <a:ext cx="12515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B81D21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Special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B81D21"/>
              </a:solidFill>
              <a:effectLst/>
              <a:uLnTx/>
              <a:uFillTx/>
              <a:latin typeface="Arial" panose="020B0604020202020204" pitchFamily="34" charset="0"/>
              <a:ea typeface="宋体" pitchFamily="2" charset="-122"/>
              <a:cs typeface="Arial" panose="020B0604020202020204" pitchFamily="34" charset="0"/>
            </a:endParaRPr>
          </a:p>
        </p:txBody>
      </p:sp>
      <p:sp>
        <p:nvSpPr>
          <p:cNvPr id="89" name="文本框 88"/>
          <p:cNvSpPr txBox="1"/>
          <p:nvPr/>
        </p:nvSpPr>
        <p:spPr>
          <a:xfrm>
            <a:off x="7551152" y="4386590"/>
            <a:ext cx="16113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iDS-72HQ-M</a:t>
            </a:r>
          </a:p>
        </p:txBody>
      </p:sp>
      <p:sp>
        <p:nvSpPr>
          <p:cNvPr id="90" name="文本框 89"/>
          <p:cNvSpPr txBox="1"/>
          <p:nvPr/>
        </p:nvSpPr>
        <p:spPr>
          <a:xfrm>
            <a:off x="7551152" y="3246373"/>
            <a:ext cx="16113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iDS-72HU-M</a:t>
            </a:r>
            <a:endParaRPr kumimoji="0" lang="zh-CN" alt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cxnSp>
        <p:nvCxnSpPr>
          <p:cNvPr id="91" name="直接连接符 90"/>
          <p:cNvCxnSpPr/>
          <p:nvPr/>
        </p:nvCxnSpPr>
        <p:spPr>
          <a:xfrm>
            <a:off x="5375799" y="1503680"/>
            <a:ext cx="0" cy="4897120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  <a:alpha val="56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直接连接符 91"/>
          <p:cNvCxnSpPr/>
          <p:nvPr/>
        </p:nvCxnSpPr>
        <p:spPr>
          <a:xfrm>
            <a:off x="9264352" y="1503680"/>
            <a:ext cx="0" cy="4897120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  <a:alpha val="56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接连接符 92"/>
          <p:cNvCxnSpPr/>
          <p:nvPr/>
        </p:nvCxnSpPr>
        <p:spPr>
          <a:xfrm>
            <a:off x="7053203" y="1503680"/>
            <a:ext cx="0" cy="4897120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  <a:alpha val="56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直接连接符 93"/>
          <p:cNvCxnSpPr/>
          <p:nvPr/>
        </p:nvCxnSpPr>
        <p:spPr>
          <a:xfrm>
            <a:off x="3207740" y="1503680"/>
            <a:ext cx="0" cy="4897120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  <a:alpha val="56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五角星 94"/>
          <p:cNvSpPr/>
          <p:nvPr/>
        </p:nvSpPr>
        <p:spPr>
          <a:xfrm>
            <a:off x="1504604" y="3121497"/>
            <a:ext cx="195888" cy="195888"/>
          </a:xfrm>
          <a:prstGeom prst="star5">
            <a:avLst/>
          </a:prstGeom>
          <a:solidFill>
            <a:srgbClr val="D600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96" name="五角星 95"/>
          <p:cNvSpPr/>
          <p:nvPr/>
        </p:nvSpPr>
        <p:spPr>
          <a:xfrm>
            <a:off x="1504604" y="4232933"/>
            <a:ext cx="195888" cy="195888"/>
          </a:xfrm>
          <a:prstGeom prst="star5">
            <a:avLst/>
          </a:prstGeom>
          <a:solidFill>
            <a:srgbClr val="D600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97" name="五角星 96"/>
          <p:cNvSpPr/>
          <p:nvPr/>
        </p:nvSpPr>
        <p:spPr>
          <a:xfrm>
            <a:off x="3481734" y="3018819"/>
            <a:ext cx="195888" cy="195888"/>
          </a:xfrm>
          <a:prstGeom prst="star5">
            <a:avLst/>
          </a:prstGeom>
          <a:solidFill>
            <a:srgbClr val="D600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pic>
        <p:nvPicPr>
          <p:cNvPr id="98" name="图片 9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43" t="20563" r="16619" b="10517"/>
          <a:stretch/>
        </p:blipFill>
        <p:spPr>
          <a:xfrm>
            <a:off x="7325359" y="5892799"/>
            <a:ext cx="1584961" cy="579121"/>
          </a:xfrm>
          <a:prstGeom prst="rect">
            <a:avLst/>
          </a:prstGeom>
        </p:spPr>
      </p:pic>
      <p:sp>
        <p:nvSpPr>
          <p:cNvPr id="99" name="五角星 98"/>
          <p:cNvSpPr/>
          <p:nvPr/>
        </p:nvSpPr>
        <p:spPr>
          <a:xfrm>
            <a:off x="3481734" y="2021451"/>
            <a:ext cx="195888" cy="195888"/>
          </a:xfrm>
          <a:prstGeom prst="star5">
            <a:avLst/>
          </a:prstGeom>
          <a:solidFill>
            <a:srgbClr val="D600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10096686" y="1155111"/>
            <a:ext cx="1582484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等线"/>
                <a:cs typeface="Arial" panose="020B0604020202020204" pitchFamily="34" charset="0"/>
              </a:rPr>
              <a:t>Audio models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等线"/>
              <a:cs typeface="Arial" panose="020B0604020202020204" pitchFamily="34" charset="0"/>
            </a:endParaRPr>
          </a:p>
        </p:txBody>
      </p:sp>
      <p:sp>
        <p:nvSpPr>
          <p:cNvPr id="101" name="五角星 100"/>
          <p:cNvSpPr/>
          <p:nvPr/>
        </p:nvSpPr>
        <p:spPr>
          <a:xfrm>
            <a:off x="9881692" y="1229192"/>
            <a:ext cx="195888" cy="195888"/>
          </a:xfrm>
          <a:prstGeom prst="star5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/>
              <a:cs typeface="Arial" panose="020B0604020202020204" pitchFamily="34" charset="0"/>
            </a:endParaRPr>
          </a:p>
        </p:txBody>
      </p:sp>
      <p:sp>
        <p:nvSpPr>
          <p:cNvPr id="102" name="矩形 101"/>
          <p:cNvSpPr/>
          <p:nvPr/>
        </p:nvSpPr>
        <p:spPr>
          <a:xfrm>
            <a:off x="9696400" y="1058787"/>
            <a:ext cx="2041194" cy="508926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/>
              <a:cs typeface="Arial" panose="020B0604020202020204" pitchFamily="34" charset="0"/>
            </a:endParaRPr>
          </a:p>
        </p:txBody>
      </p:sp>
      <p:sp>
        <p:nvSpPr>
          <p:cNvPr id="103" name="文本框 102"/>
          <p:cNvSpPr txBox="1"/>
          <p:nvPr/>
        </p:nvSpPr>
        <p:spPr>
          <a:xfrm>
            <a:off x="1742581" y="4962647"/>
            <a:ext cx="11376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7116HG-K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04" name="五角星 103"/>
          <p:cNvSpPr/>
          <p:nvPr/>
        </p:nvSpPr>
        <p:spPr>
          <a:xfrm>
            <a:off x="3481734" y="5000538"/>
            <a:ext cx="195888" cy="195888"/>
          </a:xfrm>
          <a:prstGeom prst="star5">
            <a:avLst/>
          </a:prstGeom>
          <a:solidFill>
            <a:srgbClr val="D600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05" name="五角星 104"/>
          <p:cNvSpPr/>
          <p:nvPr/>
        </p:nvSpPr>
        <p:spPr>
          <a:xfrm>
            <a:off x="1504604" y="5000538"/>
            <a:ext cx="195888" cy="195888"/>
          </a:xfrm>
          <a:prstGeom prst="star5">
            <a:avLst/>
          </a:prstGeom>
          <a:solidFill>
            <a:srgbClr val="D600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06" name="五角星 105"/>
          <p:cNvSpPr/>
          <p:nvPr/>
        </p:nvSpPr>
        <p:spPr>
          <a:xfrm>
            <a:off x="7350037" y="4457923"/>
            <a:ext cx="195888" cy="195888"/>
          </a:xfrm>
          <a:prstGeom prst="star5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07" name="五角星 106"/>
          <p:cNvSpPr/>
          <p:nvPr/>
        </p:nvSpPr>
        <p:spPr>
          <a:xfrm>
            <a:off x="7350037" y="3313655"/>
            <a:ext cx="195888" cy="195888"/>
          </a:xfrm>
          <a:prstGeom prst="star5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08" name="文本框 107"/>
          <p:cNvSpPr txBox="1"/>
          <p:nvPr/>
        </p:nvSpPr>
        <p:spPr>
          <a:xfrm>
            <a:off x="9408368" y="3021383"/>
            <a:ext cx="15121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DVS: 67HU-K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cxnSp>
        <p:nvCxnSpPr>
          <p:cNvPr id="109" name="直接连接符 108"/>
          <p:cNvCxnSpPr/>
          <p:nvPr/>
        </p:nvCxnSpPr>
        <p:spPr>
          <a:xfrm>
            <a:off x="1306000" y="2492896"/>
            <a:ext cx="968610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五角星 109"/>
          <p:cNvSpPr/>
          <p:nvPr/>
        </p:nvSpPr>
        <p:spPr>
          <a:xfrm>
            <a:off x="3481734" y="5354928"/>
            <a:ext cx="195888" cy="195888"/>
          </a:xfrm>
          <a:prstGeom prst="star5">
            <a:avLst/>
          </a:prstGeom>
          <a:solidFill>
            <a:srgbClr val="D600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11" name="五角星 110"/>
          <p:cNvSpPr/>
          <p:nvPr/>
        </p:nvSpPr>
        <p:spPr>
          <a:xfrm>
            <a:off x="1504604" y="5354928"/>
            <a:ext cx="195888" cy="195888"/>
          </a:xfrm>
          <a:prstGeom prst="star5">
            <a:avLst/>
          </a:prstGeom>
          <a:solidFill>
            <a:srgbClr val="D600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12" name="矩形 111"/>
          <p:cNvSpPr/>
          <p:nvPr/>
        </p:nvSpPr>
        <p:spPr>
          <a:xfrm>
            <a:off x="8832304" y="6488668"/>
            <a:ext cx="312091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* 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Non </a:t>
            </a:r>
            <a:r>
              <a:rPr kumimoji="0" lang="en-US" altLang="zh-CN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AoC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models: 8/16HG-F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，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24/32HG-K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13" name="文本框 112"/>
          <p:cNvSpPr txBox="1"/>
          <p:nvPr/>
        </p:nvSpPr>
        <p:spPr>
          <a:xfrm>
            <a:off x="3594199" y="5302374"/>
            <a:ext cx="13372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*</a:t>
            </a:r>
            <a:r>
              <a:rPr kumimoji="0" lang="en-US" altLang="zh-CN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72HG-F</a:t>
            </a: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(/N</a:t>
            </a:r>
            <a:r>
              <a:rPr kumimoji="0" lang="en-US" altLang="zh-CN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)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14" name="文本框 113"/>
          <p:cNvSpPr txBox="1"/>
          <p:nvPr/>
        </p:nvSpPr>
        <p:spPr>
          <a:xfrm>
            <a:off x="1649983" y="5302374"/>
            <a:ext cx="13372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*71HG-F</a:t>
            </a: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(/N)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56" name="文本框 55"/>
          <p:cNvSpPr txBox="1"/>
          <p:nvPr/>
        </p:nvSpPr>
        <p:spPr>
          <a:xfrm>
            <a:off x="3686797" y="3234462"/>
            <a:ext cx="14253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7204/08HU-K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57" name="文本框 56"/>
          <p:cNvSpPr txBox="1"/>
          <p:nvPr/>
        </p:nvSpPr>
        <p:spPr>
          <a:xfrm>
            <a:off x="3686797" y="4375305"/>
            <a:ext cx="17235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7204/08/16HQ-K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2" name="右箭头 1"/>
          <p:cNvSpPr/>
          <p:nvPr/>
        </p:nvSpPr>
        <p:spPr>
          <a:xfrm>
            <a:off x="5375920" y="4483720"/>
            <a:ext cx="1872208" cy="144016"/>
          </a:xfrm>
          <a:prstGeom prst="rightArrow">
            <a:avLst>
              <a:gd name="adj1" fmla="val 28836"/>
              <a:gd name="adj2" fmla="val 85274"/>
            </a:avLst>
          </a:prstGeom>
          <a:gradFill>
            <a:gsLst>
              <a:gs pos="0">
                <a:schemeClr val="bg1">
                  <a:lumMod val="65000"/>
                </a:schemeClr>
              </a:gs>
              <a:gs pos="18000">
                <a:schemeClr val="bg1">
                  <a:lumMod val="65000"/>
                </a:schemeClr>
              </a:gs>
              <a:gs pos="100000">
                <a:srgbClr val="D6000F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59" name="右箭头 58"/>
          <p:cNvSpPr/>
          <p:nvPr/>
        </p:nvSpPr>
        <p:spPr>
          <a:xfrm>
            <a:off x="5087888" y="3349372"/>
            <a:ext cx="2160240" cy="144016"/>
          </a:xfrm>
          <a:prstGeom prst="rightArrow">
            <a:avLst>
              <a:gd name="adj1" fmla="val 28836"/>
              <a:gd name="adj2" fmla="val 85274"/>
            </a:avLst>
          </a:prstGeom>
          <a:gradFill>
            <a:gsLst>
              <a:gs pos="0">
                <a:schemeClr val="bg1">
                  <a:lumMod val="65000"/>
                </a:schemeClr>
              </a:gs>
              <a:gs pos="18000">
                <a:schemeClr val="bg1">
                  <a:lumMod val="65000"/>
                </a:schemeClr>
              </a:gs>
              <a:gs pos="100000">
                <a:srgbClr val="D6000F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41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xit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7" presetClass="emph" presetSubtype="0" repeatCount="2000" fill="remove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50" autoRev="1" fill="remove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7" dur="250" autoRev="1" fill="remove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8" dur="250" autoRev="1" fill="remove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autoRev="1" fill="remove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7" presetClass="emph" presetSubtype="0" repeatCount="2000" fill="remove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250" autoRev="1" fill="remove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2" dur="250" autoRev="1" fill="remove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3" dur="250" autoRev="1" fill="remove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250" autoRev="1" fill="remove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/>
      <p:bldP spid="90" grpId="0"/>
      <p:bldP spid="56" grpId="0"/>
      <p:bldP spid="57" grpId="0"/>
      <p:bldP spid="2" grpId="0" animBg="1"/>
      <p:bldP spid="2" grpId="1" animBg="1"/>
      <p:bldP spid="59" grpId="0" animBg="1"/>
      <p:bldP spid="59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/>
          <p:nvPr/>
        </p:nvSpPr>
        <p:spPr>
          <a:xfrm>
            <a:off x="674458" y="2133600"/>
            <a:ext cx="10856305" cy="4213749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52" name="矩形 51"/>
          <p:cNvSpPr/>
          <p:nvPr/>
        </p:nvSpPr>
        <p:spPr>
          <a:xfrm>
            <a:off x="674459" y="1126805"/>
            <a:ext cx="10856305" cy="819400"/>
          </a:xfrm>
          <a:prstGeom prst="rect">
            <a:avLst/>
          </a:prstGeom>
          <a:solidFill>
            <a:srgbClr val="0820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54" name="文本框 53"/>
          <p:cNvSpPr txBox="1"/>
          <p:nvPr/>
        </p:nvSpPr>
        <p:spPr>
          <a:xfrm>
            <a:off x="620140" y="1272441"/>
            <a:ext cx="17946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Turbo HD</a:t>
            </a:r>
            <a:endParaRPr kumimoji="0" lang="zh-CN" altLang="en-US" sz="28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grpSp>
        <p:nvGrpSpPr>
          <p:cNvPr id="76" name="组合 75"/>
          <p:cNvGrpSpPr/>
          <p:nvPr/>
        </p:nvGrpSpPr>
        <p:grpSpPr>
          <a:xfrm>
            <a:off x="8512558" y="1173914"/>
            <a:ext cx="2908168" cy="787613"/>
            <a:chOff x="2727716" y="1173914"/>
            <a:chExt cx="2908168" cy="787613"/>
          </a:xfrm>
        </p:grpSpPr>
        <p:sp>
          <p:nvSpPr>
            <p:cNvPr id="77" name="文本框 76"/>
            <p:cNvSpPr txBox="1"/>
            <p:nvPr/>
          </p:nvSpPr>
          <p:spPr>
            <a:xfrm>
              <a:off x="2727716" y="1499862"/>
              <a:ext cx="290816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4  </a:t>
              </a:r>
              <a:r>
                <a:rPr kumimoji="0" lang="en-US" altLang="zh-CN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 </a:t>
              </a:r>
              <a:r>
                <a:rPr kumimoji="0" lang="en-US" altLang="zh-CN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         5              6</a:t>
              </a:r>
              <a:endPara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78" name="文本框 77"/>
            <p:cNvSpPr txBox="1"/>
            <p:nvPr/>
          </p:nvSpPr>
          <p:spPr>
            <a:xfrm>
              <a:off x="3647038" y="1173914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2021.Q2</a:t>
              </a:r>
              <a:endPara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sp>
        <p:nvSpPr>
          <p:cNvPr id="79" name="燕尾形 78"/>
          <p:cNvSpPr/>
          <p:nvPr/>
        </p:nvSpPr>
        <p:spPr>
          <a:xfrm>
            <a:off x="7898338" y="1120754"/>
            <a:ext cx="391374" cy="825451"/>
          </a:xfrm>
          <a:prstGeom prst="chevron">
            <a:avLst>
              <a:gd name="adj" fmla="val 6189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grpSp>
        <p:nvGrpSpPr>
          <p:cNvPr id="80" name="组合 79"/>
          <p:cNvGrpSpPr/>
          <p:nvPr/>
        </p:nvGrpSpPr>
        <p:grpSpPr>
          <a:xfrm>
            <a:off x="5135010" y="1173914"/>
            <a:ext cx="2653290" cy="787613"/>
            <a:chOff x="2785589" y="1173914"/>
            <a:chExt cx="2653290" cy="787613"/>
          </a:xfrm>
        </p:grpSpPr>
        <p:sp>
          <p:nvSpPr>
            <p:cNvPr id="81" name="文本框 80"/>
            <p:cNvSpPr txBox="1"/>
            <p:nvPr/>
          </p:nvSpPr>
          <p:spPr>
            <a:xfrm>
              <a:off x="2785589" y="1499862"/>
              <a:ext cx="265329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1           2            3</a:t>
              </a:r>
              <a:endPara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82" name="文本框 81"/>
            <p:cNvSpPr txBox="1"/>
            <p:nvPr/>
          </p:nvSpPr>
          <p:spPr>
            <a:xfrm>
              <a:off x="3651518" y="1173914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2021.Q1</a:t>
              </a:r>
              <a:endPara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267502" y="197741"/>
            <a:ext cx="3803226" cy="646331"/>
            <a:chOff x="267502" y="197741"/>
            <a:chExt cx="3803226" cy="646331"/>
          </a:xfrm>
        </p:grpSpPr>
        <p:sp>
          <p:nvSpPr>
            <p:cNvPr id="3" name="圆角矩形 2"/>
            <p:cNvSpPr/>
            <p:nvPr/>
          </p:nvSpPr>
          <p:spPr>
            <a:xfrm>
              <a:off x="267502" y="209039"/>
              <a:ext cx="263472" cy="588935"/>
            </a:xfrm>
            <a:prstGeom prst="roundRect">
              <a:avLst>
                <a:gd name="adj" fmla="val 50000"/>
              </a:avLst>
            </a:prstGeom>
            <a:solidFill>
              <a:srgbClr val="BB241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4" name="Titolo 1"/>
            <p:cNvSpPr txBox="1">
              <a:spLocks/>
            </p:cNvSpPr>
            <p:nvPr/>
          </p:nvSpPr>
          <p:spPr>
            <a:xfrm>
              <a:off x="714296" y="197741"/>
              <a:ext cx="335643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zh-CN"/>
              </a:defPPr>
              <a:lvl1pPr>
                <a:defRPr sz="4400">
                  <a:solidFill>
                    <a:schemeClr val="bg1"/>
                  </a:solidFill>
                  <a:latin typeface="TSTAR PRO" panose="02000806030000020004" pitchFamily="50" charset="0"/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36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Turbo HD DVR</a:t>
              </a:r>
              <a:endPara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endParaRPr>
            </a:p>
          </p:txBody>
        </p:sp>
        <p:sp>
          <p:nvSpPr>
            <p:cNvPr id="5" name="椭圆 4"/>
            <p:cNvSpPr/>
            <p:nvPr/>
          </p:nvSpPr>
          <p:spPr>
            <a:xfrm>
              <a:off x="364507" y="635429"/>
              <a:ext cx="69448" cy="69448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</p:grpSp>
      <p:sp>
        <p:nvSpPr>
          <p:cNvPr id="20" name="文本框 19"/>
          <p:cNvSpPr txBox="1"/>
          <p:nvPr/>
        </p:nvSpPr>
        <p:spPr>
          <a:xfrm>
            <a:off x="687505" y="3684017"/>
            <a:ext cx="162416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32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M series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DVR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cxnSp>
        <p:nvCxnSpPr>
          <p:cNvPr id="21" name="直接连接符 20"/>
          <p:cNvCxnSpPr/>
          <p:nvPr/>
        </p:nvCxnSpPr>
        <p:spPr>
          <a:xfrm>
            <a:off x="2401306" y="830519"/>
            <a:ext cx="38" cy="576000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燕尾形 48"/>
          <p:cNvSpPr/>
          <p:nvPr/>
        </p:nvSpPr>
        <p:spPr>
          <a:xfrm>
            <a:off x="4547904" y="1104470"/>
            <a:ext cx="391374" cy="825451"/>
          </a:xfrm>
          <a:prstGeom prst="chevron">
            <a:avLst>
              <a:gd name="adj" fmla="val 6189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grpSp>
        <p:nvGrpSpPr>
          <p:cNvPr id="51" name="组合 50"/>
          <p:cNvGrpSpPr/>
          <p:nvPr/>
        </p:nvGrpSpPr>
        <p:grpSpPr>
          <a:xfrm>
            <a:off x="2514223" y="1142308"/>
            <a:ext cx="2131353" cy="787613"/>
            <a:chOff x="2785589" y="1173914"/>
            <a:chExt cx="2131353" cy="787613"/>
          </a:xfrm>
        </p:grpSpPr>
        <p:sp>
          <p:nvSpPr>
            <p:cNvPr id="53" name="文本框 52"/>
            <p:cNvSpPr txBox="1"/>
            <p:nvPr/>
          </p:nvSpPr>
          <p:spPr>
            <a:xfrm>
              <a:off x="2785589" y="1499862"/>
              <a:ext cx="213135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10     11      12</a:t>
              </a:r>
              <a:endPara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56" name="文本框 55"/>
            <p:cNvSpPr txBox="1"/>
            <p:nvPr/>
          </p:nvSpPr>
          <p:spPr>
            <a:xfrm>
              <a:off x="3178662" y="1173914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2020.Q4</a:t>
              </a:r>
              <a:endPara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sp>
        <p:nvSpPr>
          <p:cNvPr id="9" name="文本框 8"/>
          <p:cNvSpPr txBox="1"/>
          <p:nvPr/>
        </p:nvSpPr>
        <p:spPr>
          <a:xfrm>
            <a:off x="2393498" y="2394317"/>
            <a:ext cx="3221737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iDS-7204HUHI-Mx (C)</a:t>
            </a:r>
          </a:p>
        </p:txBody>
      </p:sp>
      <p:sp>
        <p:nvSpPr>
          <p:cNvPr id="67" name="五边形 66"/>
          <p:cNvSpPr/>
          <p:nvPr/>
        </p:nvSpPr>
        <p:spPr>
          <a:xfrm>
            <a:off x="2449128" y="5293103"/>
            <a:ext cx="5117756" cy="757061"/>
          </a:xfrm>
          <a:prstGeom prst="homePlat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83" name="矩形 82"/>
          <p:cNvSpPr/>
          <p:nvPr/>
        </p:nvSpPr>
        <p:spPr>
          <a:xfrm>
            <a:off x="7562449" y="5293103"/>
            <a:ext cx="45719" cy="75706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84" name="文本框 83"/>
          <p:cNvSpPr txBox="1"/>
          <p:nvPr/>
        </p:nvSpPr>
        <p:spPr>
          <a:xfrm>
            <a:off x="2407844" y="5382678"/>
            <a:ext cx="4896545" cy="646331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3K camera will be supported;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Supports speed-up playback and downing footage on </a:t>
            </a:r>
            <a:r>
              <a:rPr kumimoji="0" lang="en-US" altLang="zh-CN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Hik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-Connect App.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85" name="文本框 84"/>
          <p:cNvSpPr txBox="1"/>
          <p:nvPr/>
        </p:nvSpPr>
        <p:spPr>
          <a:xfrm>
            <a:off x="7624664" y="5480328"/>
            <a:ext cx="1431894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Late March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99" name="五边形 98"/>
          <p:cNvSpPr/>
          <p:nvPr/>
        </p:nvSpPr>
        <p:spPr>
          <a:xfrm>
            <a:off x="2431241" y="3722003"/>
            <a:ext cx="3156448" cy="271103"/>
          </a:xfrm>
          <a:prstGeom prst="homePlat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00" name="矩形 99"/>
          <p:cNvSpPr/>
          <p:nvPr/>
        </p:nvSpPr>
        <p:spPr>
          <a:xfrm>
            <a:off x="5592376" y="3722001"/>
            <a:ext cx="45719" cy="27110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01" name="文本框 100"/>
          <p:cNvSpPr txBox="1"/>
          <p:nvPr/>
        </p:nvSpPr>
        <p:spPr>
          <a:xfrm>
            <a:off x="2410138" y="3716109"/>
            <a:ext cx="3888433" cy="276999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The (C) version to be released</a:t>
            </a:r>
          </a:p>
        </p:txBody>
      </p:sp>
      <p:sp>
        <p:nvSpPr>
          <p:cNvPr id="102" name="文本框 101"/>
          <p:cNvSpPr txBox="1"/>
          <p:nvPr/>
        </p:nvSpPr>
        <p:spPr>
          <a:xfrm>
            <a:off x="5678829" y="3670810"/>
            <a:ext cx="1080120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Late Jan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41" name="文本框 40"/>
          <p:cNvSpPr txBox="1"/>
          <p:nvPr/>
        </p:nvSpPr>
        <p:spPr>
          <a:xfrm>
            <a:off x="2393498" y="3343830"/>
            <a:ext cx="3221737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iDS-7204/08</a:t>
            </a: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HQ</a:t>
            </a: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HI-Mx 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(C</a:t>
            </a: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)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32" name="文本框 31"/>
          <p:cNvSpPr txBox="1"/>
          <p:nvPr/>
        </p:nvSpPr>
        <p:spPr>
          <a:xfrm>
            <a:off x="7342082" y="2854843"/>
            <a:ext cx="2294628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Firmware 4.26.120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33" name="文本框 32"/>
          <p:cNvSpPr txBox="1"/>
          <p:nvPr/>
        </p:nvSpPr>
        <p:spPr>
          <a:xfrm>
            <a:off x="6758949" y="3670810"/>
            <a:ext cx="2170390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Firmware 4.26.110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34" name="五边形 33"/>
          <p:cNvSpPr/>
          <p:nvPr/>
        </p:nvSpPr>
        <p:spPr>
          <a:xfrm>
            <a:off x="2441654" y="2909963"/>
            <a:ext cx="3726353" cy="305049"/>
          </a:xfrm>
          <a:prstGeom prst="homePlat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2470274" y="2916468"/>
            <a:ext cx="2686800" cy="277273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The (C) version to be released</a:t>
            </a:r>
          </a:p>
        </p:txBody>
      </p:sp>
      <p:sp>
        <p:nvSpPr>
          <p:cNvPr id="36" name="矩形 35"/>
          <p:cNvSpPr/>
          <p:nvPr/>
        </p:nvSpPr>
        <p:spPr>
          <a:xfrm>
            <a:off x="6168008" y="2909963"/>
            <a:ext cx="45719" cy="30504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37" name="文本框 36"/>
          <p:cNvSpPr txBox="1"/>
          <p:nvPr/>
        </p:nvSpPr>
        <p:spPr>
          <a:xfrm>
            <a:off x="6250106" y="2854843"/>
            <a:ext cx="1431894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Late Feb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38" name="文本框 37"/>
          <p:cNvSpPr txBox="1"/>
          <p:nvPr/>
        </p:nvSpPr>
        <p:spPr>
          <a:xfrm>
            <a:off x="9046407" y="5480328"/>
            <a:ext cx="2294628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Firmware 4.26.130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39" name="文本框 38"/>
          <p:cNvSpPr txBox="1"/>
          <p:nvPr/>
        </p:nvSpPr>
        <p:spPr>
          <a:xfrm>
            <a:off x="2419082" y="4551553"/>
            <a:ext cx="3221737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iDS-7204HUHI-Mx (C)</a:t>
            </a:r>
          </a:p>
        </p:txBody>
      </p:sp>
      <p:sp>
        <p:nvSpPr>
          <p:cNvPr id="40" name="文本框 39"/>
          <p:cNvSpPr txBox="1"/>
          <p:nvPr/>
        </p:nvSpPr>
        <p:spPr>
          <a:xfrm>
            <a:off x="2419082" y="4901107"/>
            <a:ext cx="3221737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iDS-7204/08</a:t>
            </a: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HQ</a:t>
            </a: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HI-Mx 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(C</a:t>
            </a: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)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4152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/>
          <p:nvPr/>
        </p:nvSpPr>
        <p:spPr>
          <a:xfrm>
            <a:off x="674459" y="2137112"/>
            <a:ext cx="10896697" cy="4213749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52" name="矩形 51"/>
          <p:cNvSpPr/>
          <p:nvPr/>
        </p:nvSpPr>
        <p:spPr>
          <a:xfrm>
            <a:off x="674459" y="1126805"/>
            <a:ext cx="10856305" cy="819400"/>
          </a:xfrm>
          <a:prstGeom prst="rect">
            <a:avLst/>
          </a:prstGeom>
          <a:solidFill>
            <a:srgbClr val="0820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54" name="文本框 53"/>
          <p:cNvSpPr txBox="1"/>
          <p:nvPr/>
        </p:nvSpPr>
        <p:spPr>
          <a:xfrm>
            <a:off x="620140" y="1272441"/>
            <a:ext cx="17946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Turbo HD</a:t>
            </a:r>
            <a:endParaRPr kumimoji="0" lang="zh-CN" altLang="en-US" sz="28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grpSp>
        <p:nvGrpSpPr>
          <p:cNvPr id="76" name="组合 75"/>
          <p:cNvGrpSpPr/>
          <p:nvPr/>
        </p:nvGrpSpPr>
        <p:grpSpPr>
          <a:xfrm>
            <a:off x="8512558" y="1173914"/>
            <a:ext cx="2908168" cy="787613"/>
            <a:chOff x="2727716" y="1173914"/>
            <a:chExt cx="2908168" cy="787613"/>
          </a:xfrm>
        </p:grpSpPr>
        <p:sp>
          <p:nvSpPr>
            <p:cNvPr id="77" name="文本框 76"/>
            <p:cNvSpPr txBox="1"/>
            <p:nvPr/>
          </p:nvSpPr>
          <p:spPr>
            <a:xfrm>
              <a:off x="2727716" y="1499862"/>
              <a:ext cx="290816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4  </a:t>
              </a:r>
              <a:r>
                <a:rPr kumimoji="0" lang="en-US" altLang="zh-CN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 </a:t>
              </a:r>
              <a:r>
                <a:rPr kumimoji="0" lang="en-US" altLang="zh-CN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         5              6</a:t>
              </a:r>
              <a:endPara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78" name="文本框 77"/>
            <p:cNvSpPr txBox="1"/>
            <p:nvPr/>
          </p:nvSpPr>
          <p:spPr>
            <a:xfrm>
              <a:off x="3647038" y="1173914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2021.Q2</a:t>
              </a:r>
              <a:endPara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sp>
        <p:nvSpPr>
          <p:cNvPr id="79" name="燕尾形 78"/>
          <p:cNvSpPr/>
          <p:nvPr/>
        </p:nvSpPr>
        <p:spPr>
          <a:xfrm>
            <a:off x="7898338" y="1120754"/>
            <a:ext cx="391374" cy="825451"/>
          </a:xfrm>
          <a:prstGeom prst="chevron">
            <a:avLst>
              <a:gd name="adj" fmla="val 6189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grpSp>
        <p:nvGrpSpPr>
          <p:cNvPr id="80" name="组合 79"/>
          <p:cNvGrpSpPr/>
          <p:nvPr/>
        </p:nvGrpSpPr>
        <p:grpSpPr>
          <a:xfrm>
            <a:off x="5135010" y="1173914"/>
            <a:ext cx="2653290" cy="787613"/>
            <a:chOff x="2785589" y="1173914"/>
            <a:chExt cx="2653290" cy="787613"/>
          </a:xfrm>
        </p:grpSpPr>
        <p:sp>
          <p:nvSpPr>
            <p:cNvPr id="81" name="文本框 80"/>
            <p:cNvSpPr txBox="1"/>
            <p:nvPr/>
          </p:nvSpPr>
          <p:spPr>
            <a:xfrm>
              <a:off x="2785589" y="1499862"/>
              <a:ext cx="265329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1           2            3</a:t>
              </a:r>
              <a:endPara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82" name="文本框 81"/>
            <p:cNvSpPr txBox="1"/>
            <p:nvPr/>
          </p:nvSpPr>
          <p:spPr>
            <a:xfrm>
              <a:off x="3651518" y="1173914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2021.Q1</a:t>
              </a:r>
              <a:endPara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267502" y="197741"/>
            <a:ext cx="3803226" cy="646331"/>
            <a:chOff x="267502" y="197741"/>
            <a:chExt cx="3803226" cy="646331"/>
          </a:xfrm>
        </p:grpSpPr>
        <p:sp>
          <p:nvSpPr>
            <p:cNvPr id="3" name="圆角矩形 2"/>
            <p:cNvSpPr/>
            <p:nvPr/>
          </p:nvSpPr>
          <p:spPr>
            <a:xfrm>
              <a:off x="267502" y="209039"/>
              <a:ext cx="263472" cy="588935"/>
            </a:xfrm>
            <a:prstGeom prst="roundRect">
              <a:avLst>
                <a:gd name="adj" fmla="val 50000"/>
              </a:avLst>
            </a:prstGeom>
            <a:solidFill>
              <a:srgbClr val="BB241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4" name="Titolo 1"/>
            <p:cNvSpPr txBox="1">
              <a:spLocks/>
            </p:cNvSpPr>
            <p:nvPr/>
          </p:nvSpPr>
          <p:spPr>
            <a:xfrm>
              <a:off x="714296" y="197741"/>
              <a:ext cx="335643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zh-CN"/>
              </a:defPPr>
              <a:lvl1pPr>
                <a:defRPr sz="4400">
                  <a:solidFill>
                    <a:schemeClr val="bg1"/>
                  </a:solidFill>
                  <a:latin typeface="TSTAR PRO" panose="02000806030000020004" pitchFamily="50" charset="0"/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36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Turbo HD DVR</a:t>
              </a:r>
              <a:endPara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endParaRPr>
            </a:p>
          </p:txBody>
        </p:sp>
        <p:sp>
          <p:nvSpPr>
            <p:cNvPr id="5" name="椭圆 4"/>
            <p:cNvSpPr/>
            <p:nvPr/>
          </p:nvSpPr>
          <p:spPr>
            <a:xfrm>
              <a:off x="364507" y="635429"/>
              <a:ext cx="69448" cy="69448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</p:grpSp>
      <p:sp>
        <p:nvSpPr>
          <p:cNvPr id="20" name="文本框 19"/>
          <p:cNvSpPr txBox="1"/>
          <p:nvPr/>
        </p:nvSpPr>
        <p:spPr>
          <a:xfrm>
            <a:off x="707543" y="3684017"/>
            <a:ext cx="158408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32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K series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DVR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cxnSp>
        <p:nvCxnSpPr>
          <p:cNvPr id="21" name="直接连接符 20"/>
          <p:cNvCxnSpPr/>
          <p:nvPr/>
        </p:nvCxnSpPr>
        <p:spPr>
          <a:xfrm>
            <a:off x="2401306" y="830519"/>
            <a:ext cx="38" cy="576000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燕尾形 48"/>
          <p:cNvSpPr/>
          <p:nvPr/>
        </p:nvSpPr>
        <p:spPr>
          <a:xfrm>
            <a:off x="4547904" y="1104470"/>
            <a:ext cx="391374" cy="825451"/>
          </a:xfrm>
          <a:prstGeom prst="chevron">
            <a:avLst>
              <a:gd name="adj" fmla="val 6189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grpSp>
        <p:nvGrpSpPr>
          <p:cNvPr id="51" name="组合 50"/>
          <p:cNvGrpSpPr/>
          <p:nvPr/>
        </p:nvGrpSpPr>
        <p:grpSpPr>
          <a:xfrm>
            <a:off x="2514223" y="1142308"/>
            <a:ext cx="2131353" cy="787613"/>
            <a:chOff x="2785589" y="1173914"/>
            <a:chExt cx="2131353" cy="787613"/>
          </a:xfrm>
        </p:grpSpPr>
        <p:sp>
          <p:nvSpPr>
            <p:cNvPr id="53" name="文本框 52"/>
            <p:cNvSpPr txBox="1"/>
            <p:nvPr/>
          </p:nvSpPr>
          <p:spPr>
            <a:xfrm>
              <a:off x="2785589" y="1499862"/>
              <a:ext cx="213135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10     11      12</a:t>
              </a:r>
              <a:endPara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56" name="文本框 55"/>
            <p:cNvSpPr txBox="1"/>
            <p:nvPr/>
          </p:nvSpPr>
          <p:spPr>
            <a:xfrm>
              <a:off x="3178662" y="1173914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2020.Q4</a:t>
              </a:r>
              <a:endPara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sp>
        <p:nvSpPr>
          <p:cNvPr id="41" name="五边形 40"/>
          <p:cNvSpPr/>
          <p:nvPr/>
        </p:nvSpPr>
        <p:spPr>
          <a:xfrm>
            <a:off x="2444693" y="5944671"/>
            <a:ext cx="7203962" cy="377649"/>
          </a:xfrm>
          <a:prstGeom prst="homePlat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42" name="矩形 41"/>
          <p:cNvSpPr/>
          <p:nvPr/>
        </p:nvSpPr>
        <p:spPr>
          <a:xfrm>
            <a:off x="9650681" y="5944671"/>
            <a:ext cx="45719" cy="37764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43" name="文本框 42"/>
          <p:cNvSpPr txBox="1"/>
          <p:nvPr/>
        </p:nvSpPr>
        <p:spPr>
          <a:xfrm>
            <a:off x="2401307" y="2155259"/>
            <a:ext cx="2537972" cy="646331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DS-7104HQHI-K1(C)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DS-7204HQHI-K1/E(C)</a:t>
            </a:r>
          </a:p>
        </p:txBody>
      </p:sp>
      <p:sp>
        <p:nvSpPr>
          <p:cNvPr id="44" name="文本框 43"/>
          <p:cNvSpPr txBox="1"/>
          <p:nvPr/>
        </p:nvSpPr>
        <p:spPr>
          <a:xfrm>
            <a:off x="2451526" y="5994995"/>
            <a:ext cx="4699334" cy="276999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The (C) version to be 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released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5" name="文本框 44"/>
          <p:cNvSpPr txBox="1"/>
          <p:nvPr/>
        </p:nvSpPr>
        <p:spPr>
          <a:xfrm>
            <a:off x="9788276" y="5871760"/>
            <a:ext cx="1423079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Late May</a:t>
            </a:r>
          </a:p>
        </p:txBody>
      </p:sp>
      <p:sp>
        <p:nvSpPr>
          <p:cNvPr id="32" name="文本框 31"/>
          <p:cNvSpPr txBox="1"/>
          <p:nvPr/>
        </p:nvSpPr>
        <p:spPr>
          <a:xfrm>
            <a:off x="5139606" y="5549465"/>
            <a:ext cx="2248821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Firmware 4.30.300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srgbClr val="1E2A36"/>
              </a:solidFill>
              <a:effectLst/>
              <a:uLnTx/>
              <a:uFillTx/>
              <a:latin typeface="Arial" panose="020B0604020202020204" pitchFamily="34" charset="0"/>
              <a:ea typeface="宋体" pitchFamily="2" charset="-122"/>
              <a:cs typeface="Arial" panose="020B0604020202020204" pitchFamily="34" charset="0"/>
            </a:endParaRPr>
          </a:p>
        </p:txBody>
      </p:sp>
      <p:sp>
        <p:nvSpPr>
          <p:cNvPr id="34" name="五边形 33"/>
          <p:cNvSpPr/>
          <p:nvPr/>
        </p:nvSpPr>
        <p:spPr>
          <a:xfrm>
            <a:off x="2428684" y="2867963"/>
            <a:ext cx="2875736" cy="363520"/>
          </a:xfrm>
          <a:prstGeom prst="homePlat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5271627" y="2867963"/>
            <a:ext cx="45719" cy="36352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36" name="文本框 35"/>
          <p:cNvSpPr txBox="1"/>
          <p:nvPr/>
        </p:nvSpPr>
        <p:spPr>
          <a:xfrm>
            <a:off x="2408017" y="2854647"/>
            <a:ext cx="2909329" cy="415498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The (C) version to be </a:t>
            </a:r>
            <a:r>
              <a:rPr kumimoji="0" lang="en-US" altLang="zh-CN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released and the interface </a:t>
            </a:r>
            <a:r>
              <a:rPr kumimoji="0" lang="en-US" altLang="zh-CN" sz="10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will be upgraded to </a:t>
            </a:r>
            <a:r>
              <a:rPr kumimoji="0" lang="en-US" altLang="zh-CN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E-UI.</a:t>
            </a:r>
          </a:p>
        </p:txBody>
      </p:sp>
      <p:sp>
        <p:nvSpPr>
          <p:cNvPr id="37" name="文本框 36"/>
          <p:cNvSpPr txBox="1"/>
          <p:nvPr/>
        </p:nvSpPr>
        <p:spPr>
          <a:xfrm>
            <a:off x="5411517" y="2852936"/>
            <a:ext cx="1423079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Late Jan</a:t>
            </a:r>
          </a:p>
        </p:txBody>
      </p:sp>
      <p:sp>
        <p:nvSpPr>
          <p:cNvPr id="47" name="文本框 46"/>
          <p:cNvSpPr txBox="1"/>
          <p:nvPr/>
        </p:nvSpPr>
        <p:spPr>
          <a:xfrm>
            <a:off x="5139606" y="2432258"/>
            <a:ext cx="2248821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Firmware 4.30.300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srgbClr val="1E2A36"/>
              </a:solidFill>
              <a:effectLst/>
              <a:uLnTx/>
              <a:uFillTx/>
              <a:latin typeface="Arial" panose="020B0604020202020204" pitchFamily="34" charset="0"/>
              <a:ea typeface="宋体" pitchFamily="2" charset="-122"/>
              <a:cs typeface="Arial" panose="020B0604020202020204" pitchFamily="34" charset="0"/>
            </a:endParaRPr>
          </a:p>
        </p:txBody>
      </p:sp>
      <p:sp>
        <p:nvSpPr>
          <p:cNvPr id="39" name="五边形 38"/>
          <p:cNvSpPr/>
          <p:nvPr/>
        </p:nvSpPr>
        <p:spPr>
          <a:xfrm>
            <a:off x="2441610" y="4366032"/>
            <a:ext cx="2875736" cy="372773"/>
          </a:xfrm>
          <a:prstGeom prst="homePlat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40" name="矩形 39"/>
          <p:cNvSpPr/>
          <p:nvPr/>
        </p:nvSpPr>
        <p:spPr>
          <a:xfrm>
            <a:off x="5284553" y="4366032"/>
            <a:ext cx="45719" cy="372773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48" name="文本框 47"/>
          <p:cNvSpPr txBox="1"/>
          <p:nvPr/>
        </p:nvSpPr>
        <p:spPr>
          <a:xfrm>
            <a:off x="2408017" y="4437112"/>
            <a:ext cx="2909329" cy="253916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The interface will be upgraded to E-UI.</a:t>
            </a:r>
          </a:p>
        </p:txBody>
      </p:sp>
      <p:sp>
        <p:nvSpPr>
          <p:cNvPr id="50" name="文本框 49"/>
          <p:cNvSpPr txBox="1"/>
          <p:nvPr/>
        </p:nvSpPr>
        <p:spPr>
          <a:xfrm>
            <a:off x="5424443" y="4377915"/>
            <a:ext cx="1423079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Late Jan</a:t>
            </a:r>
          </a:p>
        </p:txBody>
      </p:sp>
      <p:sp>
        <p:nvSpPr>
          <p:cNvPr id="63" name="文本框 62"/>
          <p:cNvSpPr txBox="1"/>
          <p:nvPr/>
        </p:nvSpPr>
        <p:spPr>
          <a:xfrm>
            <a:off x="2401307" y="3682162"/>
            <a:ext cx="2714735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DS-7108/16HQHI-K1</a:t>
            </a:r>
          </a:p>
        </p:txBody>
      </p:sp>
      <p:sp>
        <p:nvSpPr>
          <p:cNvPr id="64" name="文本框 63"/>
          <p:cNvSpPr txBox="1"/>
          <p:nvPr/>
        </p:nvSpPr>
        <p:spPr>
          <a:xfrm>
            <a:off x="2401307" y="3986289"/>
            <a:ext cx="3243677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DS-7208/16HQHI-K1/E</a:t>
            </a:r>
          </a:p>
        </p:txBody>
      </p:sp>
      <p:sp>
        <p:nvSpPr>
          <p:cNvPr id="66" name="文本框 65"/>
          <p:cNvSpPr txBox="1"/>
          <p:nvPr/>
        </p:nvSpPr>
        <p:spPr>
          <a:xfrm>
            <a:off x="5139606" y="3982709"/>
            <a:ext cx="2248821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Firmware 4.30.300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srgbClr val="1E2A36"/>
              </a:solidFill>
              <a:effectLst/>
              <a:uLnTx/>
              <a:uFillTx/>
              <a:latin typeface="Arial" panose="020B0604020202020204" pitchFamily="34" charset="0"/>
              <a:ea typeface="宋体" pitchFamily="2" charset="-122"/>
              <a:cs typeface="Arial" panose="020B0604020202020204" pitchFamily="34" charset="0"/>
            </a:endParaRPr>
          </a:p>
        </p:txBody>
      </p:sp>
      <p:sp>
        <p:nvSpPr>
          <p:cNvPr id="55" name="文本框 54"/>
          <p:cNvSpPr txBox="1"/>
          <p:nvPr/>
        </p:nvSpPr>
        <p:spPr>
          <a:xfrm>
            <a:off x="2401307" y="5221887"/>
            <a:ext cx="2714735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DS-7108HQHI-K1(C)</a:t>
            </a:r>
          </a:p>
        </p:txBody>
      </p:sp>
      <p:sp>
        <p:nvSpPr>
          <p:cNvPr id="57" name="文本框 56"/>
          <p:cNvSpPr txBox="1"/>
          <p:nvPr/>
        </p:nvSpPr>
        <p:spPr>
          <a:xfrm>
            <a:off x="2401307" y="5526014"/>
            <a:ext cx="3243677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DS-7208HQHI-K1/E(C)</a:t>
            </a:r>
          </a:p>
        </p:txBody>
      </p:sp>
      <p:sp>
        <p:nvSpPr>
          <p:cNvPr id="46" name="文本框 45"/>
          <p:cNvSpPr txBox="1"/>
          <p:nvPr/>
        </p:nvSpPr>
        <p:spPr>
          <a:xfrm>
            <a:off x="2377743" y="4929712"/>
            <a:ext cx="2714735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DS-7x16HGHI-K1(C)</a:t>
            </a:r>
          </a:p>
        </p:txBody>
      </p:sp>
    </p:spTree>
    <p:extLst>
      <p:ext uri="{BB962C8B-B14F-4D97-AF65-F5344CB8AC3E}">
        <p14:creationId xmlns:p14="http://schemas.microsoft.com/office/powerpoint/2010/main" val="411500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267502" y="197741"/>
            <a:ext cx="6521919" cy="646331"/>
            <a:chOff x="267502" y="197741"/>
            <a:chExt cx="6521919" cy="646331"/>
          </a:xfrm>
        </p:grpSpPr>
        <p:sp>
          <p:nvSpPr>
            <p:cNvPr id="3" name="圆角矩形 2"/>
            <p:cNvSpPr/>
            <p:nvPr/>
          </p:nvSpPr>
          <p:spPr>
            <a:xfrm>
              <a:off x="267502" y="209039"/>
              <a:ext cx="263472" cy="588935"/>
            </a:xfrm>
            <a:prstGeom prst="roundRect">
              <a:avLst>
                <a:gd name="adj" fmla="val 50000"/>
              </a:avLst>
            </a:prstGeom>
            <a:solidFill>
              <a:srgbClr val="BB241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4" name="Titolo 1"/>
            <p:cNvSpPr txBox="1">
              <a:spLocks/>
            </p:cNvSpPr>
            <p:nvPr/>
          </p:nvSpPr>
          <p:spPr>
            <a:xfrm>
              <a:off x="714296" y="197741"/>
              <a:ext cx="607512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zh-CN"/>
              </a:defPPr>
              <a:lvl1pPr>
                <a:defRPr sz="4400">
                  <a:solidFill>
                    <a:schemeClr val="bg1"/>
                  </a:solidFill>
                  <a:latin typeface="TSTAR PRO" panose="02000806030000020004" pitchFamily="50" charset="0"/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36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Turbo HD DVR Switch Plan</a:t>
              </a:r>
              <a:endPara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endParaRPr>
            </a:p>
          </p:txBody>
        </p:sp>
        <p:sp>
          <p:nvSpPr>
            <p:cNvPr id="5" name="椭圆 4"/>
            <p:cNvSpPr/>
            <p:nvPr/>
          </p:nvSpPr>
          <p:spPr>
            <a:xfrm>
              <a:off x="364507" y="635429"/>
              <a:ext cx="69448" cy="69448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</p:grpSp>
      <p:cxnSp>
        <p:nvCxnSpPr>
          <p:cNvPr id="21" name="直接连接符 20"/>
          <p:cNvCxnSpPr/>
          <p:nvPr/>
        </p:nvCxnSpPr>
        <p:spPr>
          <a:xfrm>
            <a:off x="2401306" y="830519"/>
            <a:ext cx="38" cy="576000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矩形 5"/>
          <p:cNvSpPr/>
          <p:nvPr/>
        </p:nvSpPr>
        <p:spPr>
          <a:xfrm>
            <a:off x="911424" y="1052736"/>
            <a:ext cx="10513168" cy="122413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58" name="矩形 57"/>
          <p:cNvSpPr/>
          <p:nvPr/>
        </p:nvSpPr>
        <p:spPr>
          <a:xfrm>
            <a:off x="919436" y="2486383"/>
            <a:ext cx="10513168" cy="122413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59" name="矩形 58"/>
          <p:cNvSpPr/>
          <p:nvPr/>
        </p:nvSpPr>
        <p:spPr>
          <a:xfrm>
            <a:off x="919436" y="3926383"/>
            <a:ext cx="10513168" cy="122413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60" name="矩形 59"/>
          <p:cNvSpPr/>
          <p:nvPr/>
        </p:nvSpPr>
        <p:spPr>
          <a:xfrm>
            <a:off x="919436" y="5366383"/>
            <a:ext cx="10513168" cy="122413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7" name="圆角矩形 6"/>
          <p:cNvSpPr>
            <a:spLocks/>
          </p:cNvSpPr>
          <p:nvPr/>
        </p:nvSpPr>
        <p:spPr>
          <a:xfrm>
            <a:off x="1697922" y="1318547"/>
            <a:ext cx="1163271" cy="648072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853080" y="1471210"/>
            <a:ext cx="936103" cy="40011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HGHI</a:t>
            </a:r>
            <a:endParaRPr kumimoji="0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9" name="右箭头 8"/>
          <p:cNvSpPr>
            <a:spLocks/>
          </p:cNvSpPr>
          <p:nvPr/>
        </p:nvSpPr>
        <p:spPr>
          <a:xfrm>
            <a:off x="3920942" y="1439314"/>
            <a:ext cx="2661365" cy="387046"/>
          </a:xfrm>
          <a:prstGeom prst="rightArrow">
            <a:avLst/>
          </a:prstGeom>
          <a:solidFill>
            <a:schemeClr val="bg1"/>
          </a:solidFill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62" name="圆角矩形 61"/>
          <p:cNvSpPr/>
          <p:nvPr/>
        </p:nvSpPr>
        <p:spPr>
          <a:xfrm>
            <a:off x="7464152" y="1318547"/>
            <a:ext cx="2736304" cy="648072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61" name="文本框 60"/>
          <p:cNvSpPr txBox="1"/>
          <p:nvPr/>
        </p:nvSpPr>
        <p:spPr>
          <a:xfrm>
            <a:off x="7464152" y="1442528"/>
            <a:ext cx="2279376" cy="40011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HGHI (C)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 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V</a:t>
            </a:r>
            <a:r>
              <a:rPr kumimoji="0" lang="en-US" altLang="zh-C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ersion</a:t>
            </a:r>
            <a:endParaRPr kumimoji="0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65" name="圆角矩形 64"/>
          <p:cNvSpPr/>
          <p:nvPr/>
        </p:nvSpPr>
        <p:spPr>
          <a:xfrm>
            <a:off x="3307390" y="2512321"/>
            <a:ext cx="1694550" cy="490101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67" name="文本框 66"/>
          <p:cNvSpPr txBox="1"/>
          <p:nvPr/>
        </p:nvSpPr>
        <p:spPr>
          <a:xfrm>
            <a:off x="3380384" y="2559815"/>
            <a:ext cx="1539391" cy="40011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71HQH-K</a:t>
            </a:r>
            <a:endParaRPr kumimoji="0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68" name="圆角矩形 67"/>
          <p:cNvSpPr>
            <a:spLocks/>
          </p:cNvSpPr>
          <p:nvPr/>
        </p:nvSpPr>
        <p:spPr>
          <a:xfrm>
            <a:off x="7464152" y="2497687"/>
            <a:ext cx="2736304" cy="490101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69" name="文本框 68"/>
          <p:cNvSpPr txBox="1"/>
          <p:nvPr/>
        </p:nvSpPr>
        <p:spPr>
          <a:xfrm>
            <a:off x="7464152" y="2542683"/>
            <a:ext cx="2736304" cy="40011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71HQHI-K (C)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 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V</a:t>
            </a:r>
            <a:r>
              <a:rPr kumimoji="0" lang="en-US" altLang="zh-C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ersion</a:t>
            </a:r>
            <a:endParaRPr kumimoji="0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70" name="圆角矩形 69"/>
          <p:cNvSpPr>
            <a:spLocks/>
          </p:cNvSpPr>
          <p:nvPr/>
        </p:nvSpPr>
        <p:spPr>
          <a:xfrm>
            <a:off x="1697922" y="4247395"/>
            <a:ext cx="1163271" cy="648072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71" name="文本框 70"/>
          <p:cNvSpPr txBox="1"/>
          <p:nvPr/>
        </p:nvSpPr>
        <p:spPr>
          <a:xfrm>
            <a:off x="1853080" y="4400058"/>
            <a:ext cx="1251610" cy="40011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HUHI</a:t>
            </a:r>
            <a:endParaRPr kumimoji="0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72" name="圆角矩形 71"/>
          <p:cNvSpPr/>
          <p:nvPr/>
        </p:nvSpPr>
        <p:spPr>
          <a:xfrm>
            <a:off x="7478092" y="3954953"/>
            <a:ext cx="2736304" cy="490101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73" name="文本框 72"/>
          <p:cNvSpPr txBox="1"/>
          <p:nvPr/>
        </p:nvSpPr>
        <p:spPr>
          <a:xfrm>
            <a:off x="7478092" y="3999948"/>
            <a:ext cx="2938388" cy="40011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71HUHI-K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 (</a:t>
            </a:r>
            <a:r>
              <a:rPr kumimoji="0" lang="en-US" altLang="zh-C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C) Version</a:t>
            </a:r>
            <a:endParaRPr kumimoji="0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74" name="圆角矩形 73"/>
          <p:cNvSpPr/>
          <p:nvPr/>
        </p:nvSpPr>
        <p:spPr>
          <a:xfrm>
            <a:off x="3307390" y="3169436"/>
            <a:ext cx="1694550" cy="465805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75" name="文本框 74"/>
          <p:cNvSpPr txBox="1"/>
          <p:nvPr/>
        </p:nvSpPr>
        <p:spPr>
          <a:xfrm>
            <a:off x="3380384" y="3218286"/>
            <a:ext cx="1674847" cy="40011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72HQHI-K</a:t>
            </a:r>
            <a:endParaRPr kumimoji="0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83" name="圆角矩形 82"/>
          <p:cNvSpPr>
            <a:spLocks/>
          </p:cNvSpPr>
          <p:nvPr/>
        </p:nvSpPr>
        <p:spPr>
          <a:xfrm>
            <a:off x="7478092" y="3164128"/>
            <a:ext cx="2736304" cy="490101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84" name="文本框 83"/>
          <p:cNvSpPr txBox="1"/>
          <p:nvPr/>
        </p:nvSpPr>
        <p:spPr>
          <a:xfrm>
            <a:off x="7478092" y="3235131"/>
            <a:ext cx="2736304" cy="40011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72 HQHI-M</a:t>
            </a:r>
            <a:endParaRPr kumimoji="0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85" name="圆角矩形 84"/>
          <p:cNvSpPr>
            <a:spLocks/>
          </p:cNvSpPr>
          <p:nvPr/>
        </p:nvSpPr>
        <p:spPr>
          <a:xfrm>
            <a:off x="1697922" y="2795595"/>
            <a:ext cx="1163271" cy="648072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86" name="文本框 85"/>
          <p:cNvSpPr txBox="1"/>
          <p:nvPr/>
        </p:nvSpPr>
        <p:spPr>
          <a:xfrm>
            <a:off x="1853080" y="2948258"/>
            <a:ext cx="1251610" cy="40011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HQHI</a:t>
            </a:r>
            <a:endParaRPr kumimoji="0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87" name="圆角矩形 86"/>
          <p:cNvSpPr/>
          <p:nvPr/>
        </p:nvSpPr>
        <p:spPr>
          <a:xfrm>
            <a:off x="3307390" y="3954953"/>
            <a:ext cx="1694550" cy="490101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88" name="圆角矩形 87"/>
          <p:cNvSpPr/>
          <p:nvPr/>
        </p:nvSpPr>
        <p:spPr>
          <a:xfrm>
            <a:off x="3307390" y="4665455"/>
            <a:ext cx="1694550" cy="465805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89" name="文本框 88"/>
          <p:cNvSpPr txBox="1"/>
          <p:nvPr/>
        </p:nvSpPr>
        <p:spPr>
          <a:xfrm>
            <a:off x="3380384" y="4714305"/>
            <a:ext cx="1674847" cy="40011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72HUHI-K</a:t>
            </a:r>
            <a:endParaRPr kumimoji="0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90" name="文本框 89"/>
          <p:cNvSpPr txBox="1"/>
          <p:nvPr/>
        </p:nvSpPr>
        <p:spPr>
          <a:xfrm>
            <a:off x="3380384" y="3965025"/>
            <a:ext cx="1674847" cy="40011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71HUHI-K</a:t>
            </a:r>
            <a:endParaRPr kumimoji="0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91" name="圆角矩形 90"/>
          <p:cNvSpPr>
            <a:spLocks/>
          </p:cNvSpPr>
          <p:nvPr/>
        </p:nvSpPr>
        <p:spPr>
          <a:xfrm>
            <a:off x="1697922" y="5669812"/>
            <a:ext cx="1163271" cy="648072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92" name="文本框 91"/>
          <p:cNvSpPr txBox="1"/>
          <p:nvPr/>
        </p:nvSpPr>
        <p:spPr>
          <a:xfrm>
            <a:off x="1697922" y="5805264"/>
            <a:ext cx="1251610" cy="40011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M Series </a:t>
            </a:r>
            <a:endParaRPr kumimoji="0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93" name="圆角矩形 92"/>
          <p:cNvSpPr/>
          <p:nvPr/>
        </p:nvSpPr>
        <p:spPr>
          <a:xfrm>
            <a:off x="7534874" y="5701905"/>
            <a:ext cx="2665581" cy="648072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94" name="文本框 93"/>
          <p:cNvSpPr txBox="1"/>
          <p:nvPr/>
        </p:nvSpPr>
        <p:spPr>
          <a:xfrm>
            <a:off x="7608168" y="5837357"/>
            <a:ext cx="1800200" cy="40011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M(C) Series </a:t>
            </a:r>
            <a:endParaRPr kumimoji="0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95" name="圆角矩形 94"/>
          <p:cNvSpPr/>
          <p:nvPr/>
        </p:nvSpPr>
        <p:spPr>
          <a:xfrm>
            <a:off x="7464152" y="4623794"/>
            <a:ext cx="2736304" cy="490101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96" name="文本框 95"/>
          <p:cNvSpPr txBox="1"/>
          <p:nvPr/>
        </p:nvSpPr>
        <p:spPr>
          <a:xfrm>
            <a:off x="7464152" y="4668789"/>
            <a:ext cx="2736304" cy="40011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72HUHI-M</a:t>
            </a:r>
            <a:endParaRPr kumimoji="0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97" name="右箭头 96"/>
          <p:cNvSpPr>
            <a:spLocks/>
          </p:cNvSpPr>
          <p:nvPr/>
        </p:nvSpPr>
        <p:spPr>
          <a:xfrm>
            <a:off x="5513448" y="2550917"/>
            <a:ext cx="1440160" cy="387046"/>
          </a:xfrm>
          <a:prstGeom prst="rightArrow">
            <a:avLst/>
          </a:prstGeom>
          <a:solidFill>
            <a:schemeClr val="bg1"/>
          </a:solidFill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98" name="右箭头 97"/>
          <p:cNvSpPr>
            <a:spLocks/>
          </p:cNvSpPr>
          <p:nvPr/>
        </p:nvSpPr>
        <p:spPr>
          <a:xfrm>
            <a:off x="5513448" y="3280532"/>
            <a:ext cx="1440160" cy="387046"/>
          </a:xfrm>
          <a:prstGeom prst="rightArrow">
            <a:avLst/>
          </a:prstGeom>
          <a:solidFill>
            <a:schemeClr val="bg1"/>
          </a:solidFill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99" name="右箭头 98"/>
          <p:cNvSpPr>
            <a:spLocks/>
          </p:cNvSpPr>
          <p:nvPr/>
        </p:nvSpPr>
        <p:spPr>
          <a:xfrm>
            <a:off x="5513448" y="4005064"/>
            <a:ext cx="1440160" cy="387046"/>
          </a:xfrm>
          <a:prstGeom prst="rightArrow">
            <a:avLst/>
          </a:prstGeom>
          <a:solidFill>
            <a:schemeClr val="bg1"/>
          </a:solidFill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00" name="右箭头 99"/>
          <p:cNvSpPr>
            <a:spLocks/>
          </p:cNvSpPr>
          <p:nvPr/>
        </p:nvSpPr>
        <p:spPr>
          <a:xfrm>
            <a:off x="5513448" y="4698138"/>
            <a:ext cx="1440160" cy="387046"/>
          </a:xfrm>
          <a:prstGeom prst="rightArrow">
            <a:avLst/>
          </a:prstGeom>
          <a:solidFill>
            <a:schemeClr val="bg1"/>
          </a:solidFill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01" name="右箭头 100"/>
          <p:cNvSpPr>
            <a:spLocks/>
          </p:cNvSpPr>
          <p:nvPr/>
        </p:nvSpPr>
        <p:spPr>
          <a:xfrm>
            <a:off x="3920942" y="5811796"/>
            <a:ext cx="2661365" cy="387046"/>
          </a:xfrm>
          <a:prstGeom prst="rightArrow">
            <a:avLst/>
          </a:prstGeom>
          <a:solidFill>
            <a:schemeClr val="bg1"/>
          </a:solidFill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02" name="圆角矩形 101"/>
          <p:cNvSpPr/>
          <p:nvPr/>
        </p:nvSpPr>
        <p:spPr>
          <a:xfrm>
            <a:off x="1077221" y="1318547"/>
            <a:ext cx="335357" cy="618504"/>
          </a:xfrm>
          <a:prstGeom prst="roundRect">
            <a:avLst>
              <a:gd name="adj" fmla="val 50000"/>
            </a:avLst>
          </a:prstGeom>
          <a:solidFill>
            <a:srgbClr val="BB24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03" name="圆角矩形 102"/>
          <p:cNvSpPr/>
          <p:nvPr/>
        </p:nvSpPr>
        <p:spPr>
          <a:xfrm>
            <a:off x="1077221" y="2792375"/>
            <a:ext cx="335357" cy="618504"/>
          </a:xfrm>
          <a:prstGeom prst="roundRect">
            <a:avLst>
              <a:gd name="adj" fmla="val 50000"/>
            </a:avLst>
          </a:prstGeom>
          <a:solidFill>
            <a:srgbClr val="BB24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04" name="圆角矩形 103"/>
          <p:cNvSpPr/>
          <p:nvPr/>
        </p:nvSpPr>
        <p:spPr>
          <a:xfrm>
            <a:off x="1077221" y="4279853"/>
            <a:ext cx="335357" cy="618504"/>
          </a:xfrm>
          <a:prstGeom prst="roundRect">
            <a:avLst>
              <a:gd name="adj" fmla="val 50000"/>
            </a:avLst>
          </a:prstGeom>
          <a:solidFill>
            <a:srgbClr val="BB24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05" name="圆角矩形 104"/>
          <p:cNvSpPr/>
          <p:nvPr/>
        </p:nvSpPr>
        <p:spPr>
          <a:xfrm>
            <a:off x="1077221" y="5661667"/>
            <a:ext cx="335357" cy="618504"/>
          </a:xfrm>
          <a:prstGeom prst="roundRect">
            <a:avLst>
              <a:gd name="adj" fmla="val 50000"/>
            </a:avLst>
          </a:prstGeom>
          <a:solidFill>
            <a:srgbClr val="BB24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055440" y="1412776"/>
            <a:ext cx="335357" cy="461665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1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06" name="文本框 105"/>
          <p:cNvSpPr txBox="1"/>
          <p:nvPr/>
        </p:nvSpPr>
        <p:spPr>
          <a:xfrm>
            <a:off x="1080123" y="2861908"/>
            <a:ext cx="335357" cy="461665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2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07" name="文本框 106"/>
          <p:cNvSpPr txBox="1"/>
          <p:nvPr/>
        </p:nvSpPr>
        <p:spPr>
          <a:xfrm>
            <a:off x="1064700" y="4361034"/>
            <a:ext cx="335357" cy="461665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3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08" name="文本框 107"/>
          <p:cNvSpPr txBox="1"/>
          <p:nvPr/>
        </p:nvSpPr>
        <p:spPr>
          <a:xfrm>
            <a:off x="1077221" y="5763015"/>
            <a:ext cx="335357" cy="461665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4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6861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平行四边形 5"/>
          <p:cNvSpPr/>
          <p:nvPr/>
        </p:nvSpPr>
        <p:spPr>
          <a:xfrm>
            <a:off x="0" y="0"/>
            <a:ext cx="12192000" cy="6858000"/>
          </a:xfrm>
          <a:prstGeom prst="parallelogram">
            <a:avLst>
              <a:gd name="adj" fmla="val 86254"/>
            </a:avLst>
          </a:prstGeom>
          <a:solidFill>
            <a:srgbClr val="BB24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2" name="Titolo 1"/>
          <p:cNvSpPr txBox="1">
            <a:spLocks/>
          </p:cNvSpPr>
          <p:nvPr/>
        </p:nvSpPr>
        <p:spPr>
          <a:xfrm>
            <a:off x="4050162" y="2705725"/>
            <a:ext cx="389722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4400">
                <a:solidFill>
                  <a:schemeClr val="bg1"/>
                </a:solidFill>
                <a:latin typeface="TSTAR PRO" panose="02000806030000020004" pitchFamily="50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STAR PRO Heavy" panose="02000806030000020004" pitchFamily="2" charset="0"/>
                <a:ea typeface="等线" panose="02010600030101010101" pitchFamily="2" charset="-122"/>
                <a:cs typeface="+mn-cs"/>
              </a:rPr>
              <a:t>Thanks!</a:t>
            </a:r>
            <a:endParaRPr kumimoji="0" lang="it-IT" sz="8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STAR PRO Heavy" panose="02000806030000020004" pitchFamily="2" charset="0"/>
              <a:ea typeface="+mn-ea"/>
              <a:cs typeface="+mn-cs"/>
            </a:endParaRPr>
          </a:p>
        </p:txBody>
      </p:sp>
      <p:cxnSp>
        <p:nvCxnSpPr>
          <p:cNvPr id="9" name="直接连接符 8"/>
          <p:cNvCxnSpPr/>
          <p:nvPr/>
        </p:nvCxnSpPr>
        <p:spPr>
          <a:xfrm flipH="1">
            <a:off x="0" y="0"/>
            <a:ext cx="5715000" cy="6689035"/>
          </a:xfrm>
          <a:prstGeom prst="line">
            <a:avLst/>
          </a:prstGeom>
          <a:ln w="38100">
            <a:solidFill>
              <a:srgbClr val="BB24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 flipH="1">
            <a:off x="6477000" y="168965"/>
            <a:ext cx="5715000" cy="6689035"/>
          </a:xfrm>
          <a:prstGeom prst="line">
            <a:avLst/>
          </a:prstGeom>
          <a:ln w="38100">
            <a:solidFill>
              <a:srgbClr val="BB24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图片 1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17483" y="-236335"/>
            <a:ext cx="2563346" cy="1278554"/>
          </a:xfrm>
          <a:prstGeom prst="rect">
            <a:avLst/>
          </a:prstGeom>
        </p:spPr>
      </p:pic>
      <p:sp>
        <p:nvSpPr>
          <p:cNvPr id="13" name="文本框 12"/>
          <p:cNvSpPr txBox="1"/>
          <p:nvPr/>
        </p:nvSpPr>
        <p:spPr>
          <a:xfrm>
            <a:off x="8004105" y="6435431"/>
            <a:ext cx="3735382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 pitchFamily="34" charset="0"/>
                <a:ea typeface="微软雅黑"/>
                <a:cs typeface="Calibri Light" panose="020F0302020204030204" pitchFamily="34" charset="0"/>
              </a:rPr>
              <a:t> International Product </a:t>
            </a:r>
            <a:r>
              <a:rPr kumimoji="0" lang="en-US" altLang="zh-CN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 pitchFamily="34" charset="0"/>
                <a:ea typeface="微软雅黑"/>
                <a:cs typeface="Calibri Light" panose="020F0302020204030204" pitchFamily="34" charset="0"/>
              </a:rPr>
              <a:t>and Solution Center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 pitchFamily="34" charset="0"/>
              <a:ea typeface="微软雅黑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4804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763991" y="892030"/>
            <a:ext cx="31854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4400">
                <a:solidFill>
                  <a:schemeClr val="bg1"/>
                </a:solidFill>
                <a:latin typeface="TSTAR PRO" panose="02000806030000020004" pitchFamily="50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5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82038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Contents</a:t>
            </a:r>
            <a:endParaRPr kumimoji="0" lang="it-IT" sz="5200" b="1" i="0" u="none" strike="noStrike" kern="1200" cap="none" spc="0" normalizeH="0" baseline="0" noProof="0" dirty="0">
              <a:ln>
                <a:noFill/>
              </a:ln>
              <a:solidFill>
                <a:srgbClr val="08203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073935" y="2852916"/>
            <a:ext cx="3640740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marR="0" lvl="0" indent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BB241B"/>
              </a:buClr>
              <a:buSzTx/>
              <a:buFontTx/>
              <a:buNone/>
              <a:tabLst/>
              <a:defRPr kumimoji="0" sz="3200" b="1" i="0" u="none" strike="noStrike" cap="none" spc="0" normalizeH="0" baseline="0">
                <a:ln>
                  <a:noFill/>
                </a:ln>
                <a:solidFill>
                  <a:srgbClr val="BB241B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BB241B"/>
              </a:buClr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BB241B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Turbo HD Camera</a:t>
            </a:r>
          </a:p>
        </p:txBody>
      </p:sp>
      <p:sp>
        <p:nvSpPr>
          <p:cNvPr id="13" name="椭圆 12"/>
          <p:cNvSpPr/>
          <p:nvPr/>
        </p:nvSpPr>
        <p:spPr>
          <a:xfrm>
            <a:off x="1539626" y="4368359"/>
            <a:ext cx="103870" cy="103870"/>
          </a:xfrm>
          <a:prstGeom prst="ellipse">
            <a:avLst/>
          </a:prstGeom>
          <a:solidFill>
            <a:srgbClr val="C00000"/>
          </a:solidFill>
          <a:ln w="101600">
            <a:solidFill>
              <a:srgbClr val="BB241B">
                <a:alpha val="31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4" name="Titolo 1"/>
          <p:cNvSpPr txBox="1">
            <a:spLocks/>
          </p:cNvSpPr>
          <p:nvPr/>
        </p:nvSpPr>
        <p:spPr>
          <a:xfrm>
            <a:off x="774624" y="1744514"/>
            <a:ext cx="236635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4400">
                <a:solidFill>
                  <a:schemeClr val="bg1"/>
                </a:solidFill>
                <a:latin typeface="TSTAR PRO" panose="02000806030000020004" pitchFamily="50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Analog Roadmap</a:t>
            </a:r>
            <a:endParaRPr kumimoji="0" lang="it-IT" sz="2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椭圆 14"/>
          <p:cNvSpPr/>
          <p:nvPr/>
        </p:nvSpPr>
        <p:spPr>
          <a:xfrm>
            <a:off x="1539626" y="3271880"/>
            <a:ext cx="103870" cy="103870"/>
          </a:xfrm>
          <a:prstGeom prst="ellipse">
            <a:avLst/>
          </a:prstGeom>
          <a:solidFill>
            <a:srgbClr val="C00000"/>
          </a:solidFill>
          <a:ln w="101600">
            <a:solidFill>
              <a:srgbClr val="BB241B">
                <a:alpha val="31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073935" y="3976828"/>
            <a:ext cx="1051891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marR="0" lvl="0" indent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BB241B"/>
              </a:buClr>
              <a:buSzTx/>
              <a:buFontTx/>
              <a:buNone/>
              <a:tabLst/>
              <a:defRPr sz="320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BB241B"/>
              </a:buClr>
              <a:buSzTx/>
              <a:buFontTx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DVR</a:t>
            </a:r>
          </a:p>
        </p:txBody>
      </p:sp>
    </p:spTree>
    <p:extLst>
      <p:ext uri="{BB962C8B-B14F-4D97-AF65-F5344CB8AC3E}">
        <p14:creationId xmlns:p14="http://schemas.microsoft.com/office/powerpoint/2010/main" val="1493268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itolo 1"/>
          <p:cNvSpPr txBox="1">
            <a:spLocks/>
          </p:cNvSpPr>
          <p:nvPr/>
        </p:nvSpPr>
        <p:spPr>
          <a:xfrm>
            <a:off x="191344" y="190381"/>
            <a:ext cx="59041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4400">
                <a:solidFill>
                  <a:schemeClr val="bg1"/>
                </a:solidFill>
                <a:latin typeface="TSTAR PRO" panose="02000806030000020004" pitchFamily="50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Product </a:t>
            </a:r>
            <a:r>
              <a:rPr kumimoji="0" lang="en-US" altLang="zh-CN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System – Camera</a:t>
            </a:r>
          </a:p>
        </p:txBody>
      </p:sp>
      <p:sp>
        <p:nvSpPr>
          <p:cNvPr id="205" name="文本框 204"/>
          <p:cNvSpPr txBox="1"/>
          <p:nvPr/>
        </p:nvSpPr>
        <p:spPr>
          <a:xfrm>
            <a:off x="10194162" y="1012871"/>
            <a:ext cx="1582484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等线"/>
                <a:cs typeface="Arial" panose="020B0604020202020204" pitchFamily="34" charset="0"/>
              </a:rPr>
              <a:t>Audio models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等线"/>
              <a:cs typeface="Arial" panose="020B0604020202020204" pitchFamily="34" charset="0"/>
            </a:endParaRPr>
          </a:p>
        </p:txBody>
      </p:sp>
      <p:sp>
        <p:nvSpPr>
          <p:cNvPr id="206" name="五角星 205"/>
          <p:cNvSpPr/>
          <p:nvPr/>
        </p:nvSpPr>
        <p:spPr>
          <a:xfrm>
            <a:off x="9979168" y="1086952"/>
            <a:ext cx="195888" cy="195888"/>
          </a:xfrm>
          <a:prstGeom prst="star5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/>
              <a:cs typeface="Arial" panose="020B0604020202020204" pitchFamily="34" charset="0"/>
            </a:endParaRPr>
          </a:p>
        </p:txBody>
      </p:sp>
      <p:grpSp>
        <p:nvGrpSpPr>
          <p:cNvPr id="60" name="组合 59"/>
          <p:cNvGrpSpPr/>
          <p:nvPr/>
        </p:nvGrpSpPr>
        <p:grpSpPr>
          <a:xfrm>
            <a:off x="2705817" y="1340768"/>
            <a:ext cx="4940722" cy="5184576"/>
            <a:chOff x="2705817" y="1582888"/>
            <a:chExt cx="4940722" cy="5275112"/>
          </a:xfrm>
        </p:grpSpPr>
        <p:cxnSp>
          <p:nvCxnSpPr>
            <p:cNvPr id="61" name="直接连接符 60"/>
            <p:cNvCxnSpPr/>
            <p:nvPr/>
          </p:nvCxnSpPr>
          <p:spPr>
            <a:xfrm>
              <a:off x="2705817" y="1582888"/>
              <a:ext cx="0" cy="5253903"/>
            </a:xfrm>
            <a:prstGeom prst="line">
              <a:avLst/>
            </a:prstGeom>
            <a:ln w="12700">
              <a:solidFill>
                <a:schemeClr val="tx1">
                  <a:lumMod val="95000"/>
                  <a:lumOff val="5000"/>
                  <a:alpha val="56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接连接符 63"/>
            <p:cNvCxnSpPr/>
            <p:nvPr/>
          </p:nvCxnSpPr>
          <p:spPr>
            <a:xfrm>
              <a:off x="5845303" y="1610889"/>
              <a:ext cx="0" cy="5247111"/>
            </a:xfrm>
            <a:prstGeom prst="line">
              <a:avLst/>
            </a:prstGeom>
            <a:ln w="12700">
              <a:solidFill>
                <a:schemeClr val="tx1">
                  <a:lumMod val="95000"/>
                  <a:lumOff val="5000"/>
                  <a:alpha val="56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接连接符 64"/>
            <p:cNvCxnSpPr/>
            <p:nvPr/>
          </p:nvCxnSpPr>
          <p:spPr>
            <a:xfrm>
              <a:off x="4275560" y="1607381"/>
              <a:ext cx="0" cy="5250619"/>
            </a:xfrm>
            <a:prstGeom prst="line">
              <a:avLst/>
            </a:prstGeom>
            <a:ln w="12700">
              <a:solidFill>
                <a:schemeClr val="tx1">
                  <a:lumMod val="95000"/>
                  <a:lumOff val="5000"/>
                  <a:alpha val="56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接连接符 65"/>
            <p:cNvCxnSpPr/>
            <p:nvPr/>
          </p:nvCxnSpPr>
          <p:spPr>
            <a:xfrm>
              <a:off x="7646539" y="1610889"/>
              <a:ext cx="0" cy="5247111"/>
            </a:xfrm>
            <a:prstGeom prst="line">
              <a:avLst/>
            </a:prstGeom>
            <a:ln w="12700">
              <a:solidFill>
                <a:schemeClr val="tx1">
                  <a:lumMod val="95000"/>
                  <a:lumOff val="5000"/>
                  <a:alpha val="56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文本框 66"/>
          <p:cNvSpPr txBox="1"/>
          <p:nvPr/>
        </p:nvSpPr>
        <p:spPr>
          <a:xfrm>
            <a:off x="206832" y="2961798"/>
            <a:ext cx="8128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B81D21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5 MP</a:t>
            </a:r>
            <a:endParaRPr kumimoji="0" lang="zh-CN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B81D21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68" name="文本框 67"/>
          <p:cNvSpPr txBox="1"/>
          <p:nvPr/>
        </p:nvSpPr>
        <p:spPr>
          <a:xfrm>
            <a:off x="206832" y="1526096"/>
            <a:ext cx="8128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B81D21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4K</a:t>
            </a:r>
            <a:endParaRPr kumimoji="0" lang="zh-CN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B81D21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69" name="文本框 68"/>
          <p:cNvSpPr txBox="1"/>
          <p:nvPr/>
        </p:nvSpPr>
        <p:spPr>
          <a:xfrm>
            <a:off x="1289446" y="6142498"/>
            <a:ext cx="12582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B81D21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Value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B81D21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70" name="文本框 69"/>
          <p:cNvSpPr txBox="1"/>
          <p:nvPr/>
        </p:nvSpPr>
        <p:spPr>
          <a:xfrm>
            <a:off x="3109188" y="6142498"/>
            <a:ext cx="790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B81D21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Pro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B81D21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71" name="文本框 70"/>
          <p:cNvSpPr txBox="1"/>
          <p:nvPr/>
        </p:nvSpPr>
        <p:spPr>
          <a:xfrm>
            <a:off x="4604211" y="6142498"/>
            <a:ext cx="10212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B81D21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Ultra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B81D21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72" name="文本框 71"/>
          <p:cNvSpPr txBox="1"/>
          <p:nvPr/>
        </p:nvSpPr>
        <p:spPr>
          <a:xfrm>
            <a:off x="8393340" y="6142498"/>
            <a:ext cx="7508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B81D21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IoT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B81D21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cxnSp>
        <p:nvCxnSpPr>
          <p:cNvPr id="73" name="直接连接符 72"/>
          <p:cNvCxnSpPr/>
          <p:nvPr/>
        </p:nvCxnSpPr>
        <p:spPr>
          <a:xfrm>
            <a:off x="1158136" y="5463651"/>
            <a:ext cx="10180424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接连接符 73"/>
          <p:cNvCxnSpPr/>
          <p:nvPr/>
        </p:nvCxnSpPr>
        <p:spPr>
          <a:xfrm>
            <a:off x="1136073" y="3484281"/>
            <a:ext cx="1020248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接连接符 74"/>
          <p:cNvCxnSpPr/>
          <p:nvPr/>
        </p:nvCxnSpPr>
        <p:spPr>
          <a:xfrm>
            <a:off x="1136073" y="2125002"/>
            <a:ext cx="10180424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文本框 75"/>
          <p:cNvSpPr txBox="1"/>
          <p:nvPr/>
        </p:nvSpPr>
        <p:spPr>
          <a:xfrm>
            <a:off x="1585937" y="5568863"/>
            <a:ext cx="6687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C0T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77" name="文本框 76"/>
          <p:cNvSpPr txBox="1"/>
          <p:nvPr/>
        </p:nvSpPr>
        <p:spPr>
          <a:xfrm>
            <a:off x="1550603" y="4896722"/>
            <a:ext cx="7394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D0T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78" name="文本框 77"/>
          <p:cNvSpPr txBox="1"/>
          <p:nvPr/>
        </p:nvSpPr>
        <p:spPr>
          <a:xfrm>
            <a:off x="1570110" y="3018750"/>
            <a:ext cx="700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H0T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79" name="文本框 78"/>
          <p:cNvSpPr txBox="1"/>
          <p:nvPr/>
        </p:nvSpPr>
        <p:spPr>
          <a:xfrm>
            <a:off x="1560763" y="1293897"/>
            <a:ext cx="719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>
                <a:solidFill>
                  <a:srgbClr val="83D5DF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U1T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80" name="文本框 79"/>
          <p:cNvSpPr txBox="1"/>
          <p:nvPr/>
        </p:nvSpPr>
        <p:spPr>
          <a:xfrm>
            <a:off x="3051551" y="1641336"/>
            <a:ext cx="905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U7T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81" name="文本框 80"/>
          <p:cNvSpPr txBox="1"/>
          <p:nvPr/>
        </p:nvSpPr>
        <p:spPr>
          <a:xfrm>
            <a:off x="4745329" y="1641336"/>
            <a:ext cx="7390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U8T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82" name="文本框 81"/>
          <p:cNvSpPr txBox="1"/>
          <p:nvPr/>
        </p:nvSpPr>
        <p:spPr>
          <a:xfrm>
            <a:off x="8098786" y="4896722"/>
            <a:ext cx="1705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D0T-PIRL(O)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8098786" y="3018750"/>
            <a:ext cx="1740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H0T-PIRL(O)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84" name="文本框 83"/>
          <p:cNvSpPr txBox="1"/>
          <p:nvPr/>
        </p:nvSpPr>
        <p:spPr>
          <a:xfrm>
            <a:off x="1550603" y="4203780"/>
            <a:ext cx="739407" cy="369332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D3T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85" name="文本框 84"/>
          <p:cNvSpPr txBox="1"/>
          <p:nvPr/>
        </p:nvSpPr>
        <p:spPr>
          <a:xfrm>
            <a:off x="6409417" y="4896722"/>
            <a:ext cx="876166" cy="369332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DFT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86" name="文本框 85"/>
          <p:cNvSpPr txBox="1"/>
          <p:nvPr/>
        </p:nvSpPr>
        <p:spPr>
          <a:xfrm>
            <a:off x="3054717" y="3018750"/>
            <a:ext cx="899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>
                <a:solidFill>
                  <a:srgbClr val="83D5DF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H8T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cxnSp>
        <p:nvCxnSpPr>
          <p:cNvPr id="87" name="直接连接符 86"/>
          <p:cNvCxnSpPr>
            <a:stCxn id="91" idx="3"/>
          </p:cNvCxnSpPr>
          <p:nvPr/>
        </p:nvCxnSpPr>
        <p:spPr>
          <a:xfrm>
            <a:off x="1136073" y="1269034"/>
            <a:ext cx="1" cy="4834207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直接连接符 87"/>
          <p:cNvCxnSpPr/>
          <p:nvPr/>
        </p:nvCxnSpPr>
        <p:spPr>
          <a:xfrm flipV="1">
            <a:off x="1112945" y="6077868"/>
            <a:ext cx="10322434" cy="1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文本框 88"/>
          <p:cNvSpPr txBox="1"/>
          <p:nvPr/>
        </p:nvSpPr>
        <p:spPr>
          <a:xfrm>
            <a:off x="3194065" y="4896722"/>
            <a:ext cx="620683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D8T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90" name="文本框 89"/>
          <p:cNvSpPr txBox="1"/>
          <p:nvPr/>
        </p:nvSpPr>
        <p:spPr>
          <a:xfrm>
            <a:off x="4804489" y="4896722"/>
            <a:ext cx="620683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D9T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91" name="等腰三角形 90"/>
          <p:cNvSpPr/>
          <p:nvPr/>
        </p:nvSpPr>
        <p:spPr>
          <a:xfrm>
            <a:off x="1019690" y="1075064"/>
            <a:ext cx="232766" cy="193970"/>
          </a:xfrm>
          <a:prstGeom prst="triangl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92" name="矩形 91"/>
          <p:cNvSpPr/>
          <p:nvPr/>
        </p:nvSpPr>
        <p:spPr>
          <a:xfrm>
            <a:off x="8098786" y="4548212"/>
            <a:ext cx="1693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D8T-PIRL(O)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93" name="文本框 92"/>
          <p:cNvSpPr txBox="1"/>
          <p:nvPr/>
        </p:nvSpPr>
        <p:spPr>
          <a:xfrm>
            <a:off x="6409417" y="3018750"/>
            <a:ext cx="899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>
                <a:solidFill>
                  <a:srgbClr val="83D5DF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HFT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94" name="文本框 93"/>
          <p:cNvSpPr txBox="1"/>
          <p:nvPr/>
        </p:nvSpPr>
        <p:spPr>
          <a:xfrm>
            <a:off x="10194162" y="1012871"/>
            <a:ext cx="1582484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等线"/>
                <a:cs typeface="Arial" panose="020B0604020202020204" pitchFamily="34" charset="0"/>
              </a:rPr>
              <a:t>Audio models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等线"/>
              <a:cs typeface="Arial" panose="020B0604020202020204" pitchFamily="34" charset="0"/>
            </a:endParaRPr>
          </a:p>
        </p:txBody>
      </p:sp>
      <p:sp>
        <p:nvSpPr>
          <p:cNvPr id="95" name="五角星 94"/>
          <p:cNvSpPr/>
          <p:nvPr/>
        </p:nvSpPr>
        <p:spPr>
          <a:xfrm>
            <a:off x="9979168" y="1086952"/>
            <a:ext cx="195888" cy="195888"/>
          </a:xfrm>
          <a:prstGeom prst="star5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/>
              <a:cs typeface="Arial" panose="020B0604020202020204" pitchFamily="34" charset="0"/>
            </a:endParaRPr>
          </a:p>
        </p:txBody>
      </p:sp>
      <p:sp>
        <p:nvSpPr>
          <p:cNvPr id="96" name="矩形 95"/>
          <p:cNvSpPr/>
          <p:nvPr/>
        </p:nvSpPr>
        <p:spPr>
          <a:xfrm>
            <a:off x="8098786" y="3578363"/>
            <a:ext cx="1684775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DF3T-PIRXOS</a:t>
            </a:r>
            <a:endParaRPr kumimoji="0" lang="en-US" altLang="zh-CN" sz="1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DFT-PIR</a:t>
            </a: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X</a:t>
            </a: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OF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D0T-PIR</a:t>
            </a: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X</a:t>
            </a: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F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pic>
        <p:nvPicPr>
          <p:cNvPr id="97" name="图片 9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18" t="15097" r="18256" b="17567"/>
          <a:stretch/>
        </p:blipFill>
        <p:spPr>
          <a:xfrm>
            <a:off x="6075423" y="6167120"/>
            <a:ext cx="1239520" cy="457200"/>
          </a:xfrm>
          <a:prstGeom prst="rect">
            <a:avLst/>
          </a:prstGeom>
        </p:spPr>
      </p:pic>
      <p:sp>
        <p:nvSpPr>
          <p:cNvPr id="98" name="矩形 97"/>
          <p:cNvSpPr/>
          <p:nvPr/>
        </p:nvSpPr>
        <p:spPr>
          <a:xfrm>
            <a:off x="7831998" y="3577212"/>
            <a:ext cx="1991949" cy="97839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99" name="上箭头 98"/>
          <p:cNvSpPr/>
          <p:nvPr/>
        </p:nvSpPr>
        <p:spPr>
          <a:xfrm rot="5400000">
            <a:off x="9896646" y="3891218"/>
            <a:ext cx="179795" cy="337895"/>
          </a:xfrm>
          <a:prstGeom prst="upArrow">
            <a:avLst/>
          </a:prstGeom>
          <a:solidFill>
            <a:srgbClr val="B81D2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10125230" y="3873909"/>
            <a:ext cx="145424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B81D21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Live Guard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B81D21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Real-time alert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B81D21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01" name="五角星 100"/>
          <p:cNvSpPr/>
          <p:nvPr/>
        </p:nvSpPr>
        <p:spPr>
          <a:xfrm>
            <a:off x="1412525" y="4983444"/>
            <a:ext cx="195888" cy="195888"/>
          </a:xfrm>
          <a:prstGeom prst="star5">
            <a:avLst/>
          </a:prstGeom>
          <a:solidFill>
            <a:srgbClr val="D600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02" name="五角星 101"/>
          <p:cNvSpPr/>
          <p:nvPr/>
        </p:nvSpPr>
        <p:spPr>
          <a:xfrm>
            <a:off x="1412525" y="3105472"/>
            <a:ext cx="195888" cy="195888"/>
          </a:xfrm>
          <a:prstGeom prst="star5">
            <a:avLst/>
          </a:prstGeom>
          <a:solidFill>
            <a:srgbClr val="D600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03" name="文本框 102"/>
          <p:cNvSpPr txBox="1"/>
          <p:nvPr/>
        </p:nvSpPr>
        <p:spPr>
          <a:xfrm>
            <a:off x="6409417" y="4566332"/>
            <a:ext cx="876166" cy="369332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DF0T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04" name="文本框 103"/>
          <p:cNvSpPr txBox="1"/>
          <p:nvPr/>
        </p:nvSpPr>
        <p:spPr>
          <a:xfrm>
            <a:off x="6409417" y="4235941"/>
            <a:ext cx="876166" cy="369332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DF3T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05" name="文本框 104"/>
          <p:cNvSpPr txBox="1"/>
          <p:nvPr/>
        </p:nvSpPr>
        <p:spPr>
          <a:xfrm>
            <a:off x="6409417" y="3905550"/>
            <a:ext cx="876166" cy="369332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DF8T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06" name="五角星 105"/>
          <p:cNvSpPr/>
          <p:nvPr/>
        </p:nvSpPr>
        <p:spPr>
          <a:xfrm>
            <a:off x="6196510" y="3977590"/>
            <a:ext cx="195888" cy="195888"/>
          </a:xfrm>
          <a:prstGeom prst="star5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/>
              <a:cs typeface="Arial" panose="020B0604020202020204" pitchFamily="34" charset="0"/>
            </a:endParaRPr>
          </a:p>
        </p:txBody>
      </p:sp>
      <p:sp>
        <p:nvSpPr>
          <p:cNvPr id="107" name="五角星 106"/>
          <p:cNvSpPr/>
          <p:nvPr/>
        </p:nvSpPr>
        <p:spPr>
          <a:xfrm>
            <a:off x="6196510" y="4281861"/>
            <a:ext cx="195888" cy="195888"/>
          </a:xfrm>
          <a:prstGeom prst="star5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/>
              <a:cs typeface="Arial" panose="020B0604020202020204" pitchFamily="34" charset="0"/>
            </a:endParaRPr>
          </a:p>
        </p:txBody>
      </p:sp>
      <p:sp>
        <p:nvSpPr>
          <p:cNvPr id="108" name="五角星 107"/>
          <p:cNvSpPr/>
          <p:nvPr/>
        </p:nvSpPr>
        <p:spPr>
          <a:xfrm>
            <a:off x="7892971" y="3660743"/>
            <a:ext cx="195888" cy="195888"/>
          </a:xfrm>
          <a:prstGeom prst="star5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/>
              <a:cs typeface="Arial" panose="020B0604020202020204" pitchFamily="34" charset="0"/>
            </a:endParaRPr>
          </a:p>
        </p:txBody>
      </p:sp>
      <p:sp>
        <p:nvSpPr>
          <p:cNvPr id="109" name="文本框 108"/>
          <p:cNvSpPr txBox="1"/>
          <p:nvPr/>
        </p:nvSpPr>
        <p:spPr>
          <a:xfrm>
            <a:off x="158296" y="5389056"/>
            <a:ext cx="8613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B81D21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720p</a:t>
            </a:r>
            <a:endParaRPr kumimoji="0" lang="zh-CN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B81D21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10" name="文本框 109"/>
          <p:cNvSpPr txBox="1"/>
          <p:nvPr/>
        </p:nvSpPr>
        <p:spPr>
          <a:xfrm>
            <a:off x="160821" y="4158850"/>
            <a:ext cx="8588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B81D21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1080p</a:t>
            </a:r>
            <a:endParaRPr kumimoji="0" lang="zh-CN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B81D21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11" name="文本框 110"/>
          <p:cNvSpPr txBox="1"/>
          <p:nvPr/>
        </p:nvSpPr>
        <p:spPr>
          <a:xfrm>
            <a:off x="1560763" y="1653937"/>
            <a:ext cx="719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>
                <a:solidFill>
                  <a:srgbClr val="83D5DF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U0T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12" name="文本框 111"/>
          <p:cNvSpPr txBox="1"/>
          <p:nvPr/>
        </p:nvSpPr>
        <p:spPr>
          <a:xfrm>
            <a:off x="6409417" y="1581929"/>
            <a:ext cx="899378" cy="369332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spAutoFit/>
          </a:bodyPr>
          <a:lstStyle>
            <a:defPPr>
              <a:defRPr lang="zh-CN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UF3T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13" name="文本框 112"/>
          <p:cNvSpPr txBox="1"/>
          <p:nvPr/>
        </p:nvSpPr>
        <p:spPr>
          <a:xfrm>
            <a:off x="6409416" y="2435976"/>
            <a:ext cx="1216781" cy="369332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spAutoFit/>
          </a:bodyPr>
          <a:lstStyle>
            <a:defPPr>
              <a:defRPr lang="zh-CN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KF0T-S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14" name="文本框 113"/>
          <p:cNvSpPr txBox="1"/>
          <p:nvPr/>
        </p:nvSpPr>
        <p:spPr>
          <a:xfrm>
            <a:off x="6409416" y="2147944"/>
            <a:ext cx="1216781" cy="369332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spAutoFit/>
          </a:bodyPr>
          <a:lstStyle>
            <a:defPPr>
              <a:defRPr lang="zh-CN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KF3T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cxnSp>
        <p:nvCxnSpPr>
          <p:cNvPr id="115" name="直接连接符 114"/>
          <p:cNvCxnSpPr/>
          <p:nvPr/>
        </p:nvCxnSpPr>
        <p:spPr>
          <a:xfrm>
            <a:off x="1136073" y="2876403"/>
            <a:ext cx="1020248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文本框 115"/>
          <p:cNvSpPr txBox="1"/>
          <p:nvPr/>
        </p:nvSpPr>
        <p:spPr>
          <a:xfrm>
            <a:off x="206832" y="2312057"/>
            <a:ext cx="8128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B81D21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3K</a:t>
            </a:r>
            <a:endParaRPr kumimoji="0" lang="zh-CN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B81D21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17" name="矩形 116"/>
          <p:cNvSpPr/>
          <p:nvPr/>
        </p:nvSpPr>
        <p:spPr>
          <a:xfrm>
            <a:off x="9795214" y="942249"/>
            <a:ext cx="2041194" cy="508926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/>
              <a:cs typeface="Arial" panose="020B0604020202020204" pitchFamily="34" charset="0"/>
            </a:endParaRPr>
          </a:p>
        </p:txBody>
      </p:sp>
      <p:sp>
        <p:nvSpPr>
          <p:cNvPr id="118" name="五角星 117"/>
          <p:cNvSpPr/>
          <p:nvPr/>
        </p:nvSpPr>
        <p:spPr>
          <a:xfrm>
            <a:off x="6196510" y="2492896"/>
            <a:ext cx="195888" cy="195888"/>
          </a:xfrm>
          <a:prstGeom prst="star5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37440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olo 1"/>
          <p:cNvSpPr txBox="1">
            <a:spLocks/>
          </p:cNvSpPr>
          <p:nvPr/>
        </p:nvSpPr>
        <p:spPr>
          <a:xfrm>
            <a:off x="4163720" y="190381"/>
            <a:ext cx="1646605" cy="646331"/>
          </a:xfrm>
          <a:prstGeom prst="rect">
            <a:avLst/>
          </a:prstGeom>
          <a:noFill/>
          <a:effectLst>
            <a:glow rad="63500">
              <a:srgbClr val="FFFF00">
                <a:alpha val="40000"/>
              </a:srgbClr>
            </a:glow>
            <a:outerShdw blurRad="50800" dist="38100" dir="5400000" algn="t" rotWithShape="0">
              <a:schemeClr val="bg1">
                <a:alpha val="20000"/>
              </a:schemeClr>
            </a:outerShdw>
          </a:effectLst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4400">
                <a:solidFill>
                  <a:schemeClr val="bg1"/>
                </a:solidFill>
                <a:latin typeface="TSTAR PRO" panose="02000806030000020004" pitchFamily="50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04040"/>
                </a:solidFill>
                <a:effectLst>
                  <a:glow rad="63500">
                    <a:prstClr val="white">
                      <a:alpha val="20000"/>
                    </a:prstClr>
                  </a:glow>
                  <a:outerShdw blurRad="76200" sx="102000" sy="102000" algn="ctr" rotWithShape="0">
                    <a:prstClr val="white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Family</a:t>
            </a:r>
          </a:p>
        </p:txBody>
      </p:sp>
      <p:grpSp>
        <p:nvGrpSpPr>
          <p:cNvPr id="100" name="组合 99"/>
          <p:cNvGrpSpPr/>
          <p:nvPr/>
        </p:nvGrpSpPr>
        <p:grpSpPr>
          <a:xfrm>
            <a:off x="5934428" y="332656"/>
            <a:ext cx="2808312" cy="400110"/>
            <a:chOff x="5934428" y="332656"/>
            <a:chExt cx="2808312" cy="400110"/>
          </a:xfrm>
        </p:grpSpPr>
        <p:sp>
          <p:nvSpPr>
            <p:cNvPr id="104" name="圆角矩形 103"/>
            <p:cNvSpPr/>
            <p:nvPr/>
          </p:nvSpPr>
          <p:spPr>
            <a:xfrm>
              <a:off x="5934428" y="350075"/>
              <a:ext cx="2808312" cy="369041"/>
            </a:xfrm>
            <a:prstGeom prst="roundRect">
              <a:avLst>
                <a:gd name="adj" fmla="val 50000"/>
              </a:avLst>
            </a:prstGeom>
            <a:solidFill>
              <a:srgbClr val="C9151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05" name="文本框 104"/>
            <p:cNvSpPr txBox="1"/>
            <p:nvPr/>
          </p:nvSpPr>
          <p:spPr>
            <a:xfrm>
              <a:off x="6403371" y="332656"/>
              <a:ext cx="219803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F1.0</a:t>
              </a:r>
              <a:r>
                <a:rPr kumimoji="0" lang="en-US" altLang="zh-CN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 large aperture</a:t>
              </a:r>
            </a:p>
          </p:txBody>
        </p:sp>
        <p:pic>
          <p:nvPicPr>
            <p:cNvPr id="106" name="图片 105"/>
            <p:cNvPicPr>
              <a:picLocks noChangeAspect="1"/>
            </p:cNvPicPr>
            <p:nvPr/>
          </p:nvPicPr>
          <p:blipFill rotWithShape="1"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artisticPhotocopy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889" t="24593" r="32666" b="35407"/>
            <a:stretch/>
          </p:blipFill>
          <p:spPr>
            <a:xfrm>
              <a:off x="6150452" y="426583"/>
              <a:ext cx="218424" cy="216024"/>
            </a:xfrm>
            <a:prstGeom prst="rect">
              <a:avLst/>
            </a:prstGeom>
          </p:spPr>
        </p:pic>
      </p:grpSp>
      <p:sp>
        <p:nvSpPr>
          <p:cNvPr id="150" name="Titolo 1"/>
          <p:cNvSpPr txBox="1">
            <a:spLocks/>
          </p:cNvSpPr>
          <p:nvPr/>
        </p:nvSpPr>
        <p:spPr>
          <a:xfrm>
            <a:off x="191344" y="190381"/>
            <a:ext cx="2253566" cy="646331"/>
          </a:xfrm>
          <a:prstGeom prst="rect">
            <a:avLst/>
          </a:prstGeom>
          <a:noFill/>
          <a:effectLst>
            <a:glow rad="63500">
              <a:srgbClr val="FFFF00">
                <a:alpha val="40000"/>
              </a:srgbClr>
            </a:glow>
            <a:outerShdw blurRad="50800" dist="38100" dir="5400000" algn="t" rotWithShape="0">
              <a:schemeClr val="bg1">
                <a:alpha val="20000"/>
              </a:schemeClr>
            </a:outerShdw>
          </a:effectLst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4400">
                <a:solidFill>
                  <a:schemeClr val="bg1"/>
                </a:solidFill>
                <a:latin typeface="TSTAR PRO" panose="02000806030000020004" pitchFamily="50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04040"/>
                </a:solidFill>
                <a:effectLst>
                  <a:glow rad="63500">
                    <a:prstClr val="white">
                      <a:alpha val="20000"/>
                    </a:prstClr>
                  </a:glow>
                  <a:outerShdw blurRad="76200" sx="102000" sy="102000" algn="ctr" rotWithShape="0">
                    <a:prstClr val="white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Turbo HD</a:t>
            </a:r>
          </a:p>
        </p:txBody>
      </p:sp>
      <p:pic>
        <p:nvPicPr>
          <p:cNvPr id="182" name="图片 181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29" t="37090" r="42515" b="37940"/>
          <a:stretch/>
        </p:blipFill>
        <p:spPr>
          <a:xfrm>
            <a:off x="2423592" y="207235"/>
            <a:ext cx="1728192" cy="565496"/>
          </a:xfrm>
          <a:prstGeom prst="rect">
            <a:avLst/>
          </a:prstGeom>
          <a:effectLst>
            <a:glow rad="63500">
              <a:schemeClr val="bg1">
                <a:alpha val="30000"/>
              </a:schemeClr>
            </a:glow>
            <a:outerShdw blurRad="76200" sx="102000" sy="102000" algn="ctr" rotWithShape="0">
              <a:schemeClr val="bg1">
                <a:alpha val="40000"/>
              </a:schemeClr>
            </a:outerShdw>
          </a:effectLst>
        </p:spPr>
      </p:pic>
      <p:pic>
        <p:nvPicPr>
          <p:cNvPr id="40" name="图片 39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764"/>
          <a:stretch/>
        </p:blipFill>
        <p:spPr>
          <a:xfrm>
            <a:off x="0" y="6772940"/>
            <a:ext cx="12192000" cy="85060"/>
          </a:xfrm>
          <a:prstGeom prst="rect">
            <a:avLst/>
          </a:prstGeom>
        </p:spPr>
      </p:pic>
      <p:cxnSp>
        <p:nvCxnSpPr>
          <p:cNvPr id="41" name="直接连接符 40"/>
          <p:cNvCxnSpPr/>
          <p:nvPr/>
        </p:nvCxnSpPr>
        <p:spPr>
          <a:xfrm>
            <a:off x="508000" y="4365104"/>
            <a:ext cx="1110488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3" name="图片 42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28" t="37090" r="21598" b="37940"/>
          <a:stretch/>
        </p:blipFill>
        <p:spPr>
          <a:xfrm>
            <a:off x="2579415" y="6203526"/>
            <a:ext cx="1475000" cy="321818"/>
          </a:xfrm>
          <a:prstGeom prst="rect">
            <a:avLst/>
          </a:prstGeom>
        </p:spPr>
      </p:pic>
      <p:pic>
        <p:nvPicPr>
          <p:cNvPr id="44" name="图片 43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29" t="37090" r="42515" b="37940"/>
          <a:stretch/>
        </p:blipFill>
        <p:spPr>
          <a:xfrm>
            <a:off x="7176120" y="6203526"/>
            <a:ext cx="983495" cy="321818"/>
          </a:xfrm>
          <a:prstGeom prst="rect">
            <a:avLst/>
          </a:prstGeom>
        </p:spPr>
      </p:pic>
      <p:cxnSp>
        <p:nvCxnSpPr>
          <p:cNvPr id="45" name="直接连接符 44"/>
          <p:cNvCxnSpPr/>
          <p:nvPr/>
        </p:nvCxnSpPr>
        <p:spPr>
          <a:xfrm>
            <a:off x="506108" y="6077869"/>
            <a:ext cx="11278524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0" name="组合 69"/>
          <p:cNvGrpSpPr/>
          <p:nvPr/>
        </p:nvGrpSpPr>
        <p:grpSpPr>
          <a:xfrm>
            <a:off x="1775520" y="1412776"/>
            <a:ext cx="2809453" cy="5040560"/>
            <a:chOff x="1874116" y="10409"/>
            <a:chExt cx="4005860" cy="6135775"/>
          </a:xfrm>
        </p:grpSpPr>
        <p:cxnSp>
          <p:nvCxnSpPr>
            <p:cNvPr id="71" name="直接连接符 70"/>
            <p:cNvCxnSpPr/>
            <p:nvPr/>
          </p:nvCxnSpPr>
          <p:spPr>
            <a:xfrm>
              <a:off x="1874116" y="10409"/>
              <a:ext cx="0" cy="6135775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  <a:head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接连接符 75"/>
            <p:cNvCxnSpPr/>
            <p:nvPr/>
          </p:nvCxnSpPr>
          <p:spPr>
            <a:xfrm>
              <a:off x="5879976" y="185717"/>
              <a:ext cx="0" cy="5907580"/>
            </a:xfrm>
            <a:prstGeom prst="line">
              <a:avLst/>
            </a:prstGeom>
            <a:ln w="12700">
              <a:solidFill>
                <a:schemeClr val="tx1">
                  <a:lumMod val="95000"/>
                  <a:lumOff val="5000"/>
                  <a:alpha val="56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7" name="圆角矩形 76"/>
          <p:cNvSpPr/>
          <p:nvPr/>
        </p:nvSpPr>
        <p:spPr>
          <a:xfrm>
            <a:off x="5461294" y="5517272"/>
            <a:ext cx="1557444" cy="360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rgbClr val="D6000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srgbClr val="D6000F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DFT</a:t>
            </a: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D6000F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78" name="圆角矩形 77"/>
          <p:cNvSpPr/>
          <p:nvPr/>
        </p:nvSpPr>
        <p:spPr>
          <a:xfrm>
            <a:off x="5461294" y="4922895"/>
            <a:ext cx="1557444" cy="36000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62000">
                <a:srgbClr val="56A136"/>
              </a:gs>
              <a:gs pos="20000">
                <a:srgbClr val="EA643B"/>
              </a:gs>
              <a:gs pos="0">
                <a:srgbClr val="D2151E"/>
              </a:gs>
              <a:gs pos="100000">
                <a:srgbClr val="2F2876"/>
              </a:gs>
              <a:gs pos="41000">
                <a:srgbClr val="E6AF00"/>
              </a:gs>
              <a:gs pos="83000">
                <a:srgbClr val="2793C9"/>
              </a:gs>
            </a:gsLst>
            <a:lin ang="3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DF3T</a:t>
            </a: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79" name="圆角矩形 78"/>
          <p:cNvSpPr/>
          <p:nvPr/>
        </p:nvSpPr>
        <p:spPr>
          <a:xfrm>
            <a:off x="2435399" y="4973695"/>
            <a:ext cx="1557444" cy="36000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62000">
                <a:srgbClr val="56A136"/>
              </a:gs>
              <a:gs pos="20000">
                <a:srgbClr val="EA643B"/>
              </a:gs>
              <a:gs pos="0">
                <a:srgbClr val="D2151E"/>
              </a:gs>
              <a:gs pos="100000">
                <a:srgbClr val="2F2876"/>
              </a:gs>
              <a:gs pos="41000">
                <a:srgbClr val="E6AF00"/>
              </a:gs>
              <a:gs pos="83000">
                <a:srgbClr val="2793C9"/>
              </a:gs>
            </a:gsLst>
            <a:lin ang="3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DF0T</a:t>
            </a: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80" name="圆角矩形 79"/>
          <p:cNvSpPr/>
          <p:nvPr/>
        </p:nvSpPr>
        <p:spPr>
          <a:xfrm>
            <a:off x="7398827" y="4922895"/>
            <a:ext cx="1557444" cy="36000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62000">
                <a:srgbClr val="56A136"/>
              </a:gs>
              <a:gs pos="20000">
                <a:srgbClr val="EA643B"/>
              </a:gs>
              <a:gs pos="0">
                <a:srgbClr val="D2151E"/>
              </a:gs>
              <a:gs pos="100000">
                <a:srgbClr val="2F2876"/>
              </a:gs>
              <a:gs pos="41000">
                <a:srgbClr val="E6AF00"/>
              </a:gs>
              <a:gs pos="83000">
                <a:srgbClr val="2793C9"/>
              </a:gs>
            </a:gsLst>
            <a:lin ang="3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DF8T</a:t>
            </a: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81" name="圆角矩形 80"/>
          <p:cNvSpPr/>
          <p:nvPr/>
        </p:nvSpPr>
        <p:spPr>
          <a:xfrm>
            <a:off x="5461294" y="3830608"/>
            <a:ext cx="1557444" cy="360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rgbClr val="D6000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srgbClr val="D6000F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HFT</a:t>
            </a: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D6000F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82" name="文本框 81"/>
          <p:cNvSpPr txBox="1"/>
          <p:nvPr/>
        </p:nvSpPr>
        <p:spPr>
          <a:xfrm>
            <a:off x="767408" y="3619763"/>
            <a:ext cx="8128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B81D21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5 MP</a:t>
            </a:r>
            <a:endParaRPr kumimoji="0" lang="zh-CN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B81D21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767408" y="2607861"/>
            <a:ext cx="8128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B81D21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3K</a:t>
            </a:r>
            <a:endParaRPr kumimoji="0" lang="zh-CN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B81D21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84" name="文本框 83"/>
          <p:cNvSpPr txBox="1"/>
          <p:nvPr/>
        </p:nvSpPr>
        <p:spPr>
          <a:xfrm>
            <a:off x="721397" y="4984418"/>
            <a:ext cx="8588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B81D21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1080p</a:t>
            </a:r>
            <a:endParaRPr kumimoji="0" lang="zh-CN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B81D21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85" name="圆角矩形 84"/>
          <p:cNvSpPr/>
          <p:nvPr/>
        </p:nvSpPr>
        <p:spPr>
          <a:xfrm>
            <a:off x="5461294" y="3398560"/>
            <a:ext cx="1557444" cy="360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rgbClr val="D6000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srgbClr val="D6000F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HFT-E</a:t>
            </a: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D6000F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86" name="文本框 85"/>
          <p:cNvSpPr txBox="1"/>
          <p:nvPr/>
        </p:nvSpPr>
        <p:spPr>
          <a:xfrm>
            <a:off x="767408" y="1764881"/>
            <a:ext cx="8128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B81D21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4K</a:t>
            </a:r>
            <a:endParaRPr kumimoji="0" lang="zh-CN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B81D21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cxnSp>
        <p:nvCxnSpPr>
          <p:cNvPr id="87" name="直接连接符 86"/>
          <p:cNvCxnSpPr/>
          <p:nvPr/>
        </p:nvCxnSpPr>
        <p:spPr>
          <a:xfrm>
            <a:off x="508000" y="3212976"/>
            <a:ext cx="1110488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圆角矩形 87"/>
          <p:cNvSpPr/>
          <p:nvPr/>
        </p:nvSpPr>
        <p:spPr>
          <a:xfrm>
            <a:off x="5461294" y="2597138"/>
            <a:ext cx="1557444" cy="36000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62000">
                <a:srgbClr val="56A136"/>
              </a:gs>
              <a:gs pos="20000">
                <a:srgbClr val="EA643B"/>
              </a:gs>
              <a:gs pos="0">
                <a:srgbClr val="D2151E"/>
              </a:gs>
              <a:gs pos="100000">
                <a:srgbClr val="2F2876"/>
              </a:gs>
              <a:gs pos="41000">
                <a:srgbClr val="E6AF00"/>
              </a:gs>
              <a:gs pos="83000">
                <a:srgbClr val="2793C9"/>
              </a:gs>
            </a:gsLst>
            <a:lin ang="3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KF3T</a:t>
            </a: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89" name="圆角矩形 88"/>
          <p:cNvSpPr/>
          <p:nvPr/>
        </p:nvSpPr>
        <p:spPr>
          <a:xfrm>
            <a:off x="2435399" y="2597138"/>
            <a:ext cx="1557444" cy="36000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62000">
                <a:srgbClr val="56A136"/>
              </a:gs>
              <a:gs pos="20000">
                <a:srgbClr val="EA643B"/>
              </a:gs>
              <a:gs pos="0">
                <a:srgbClr val="D2151E"/>
              </a:gs>
              <a:gs pos="100000">
                <a:srgbClr val="2F2876"/>
              </a:gs>
              <a:gs pos="41000">
                <a:srgbClr val="E6AF00"/>
              </a:gs>
              <a:gs pos="83000">
                <a:srgbClr val="2793C9"/>
              </a:gs>
            </a:gsLst>
            <a:lin ang="3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KF0T-S</a:t>
            </a: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cxnSp>
        <p:nvCxnSpPr>
          <p:cNvPr id="90" name="直接连接符 89"/>
          <p:cNvCxnSpPr/>
          <p:nvPr/>
        </p:nvCxnSpPr>
        <p:spPr>
          <a:xfrm>
            <a:off x="508000" y="2348880"/>
            <a:ext cx="1110488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圆角矩形 91"/>
          <p:cNvSpPr/>
          <p:nvPr/>
        </p:nvSpPr>
        <p:spPr>
          <a:xfrm>
            <a:off x="5461294" y="1754158"/>
            <a:ext cx="1557444" cy="36000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62000">
                <a:srgbClr val="56A136"/>
              </a:gs>
              <a:gs pos="20000">
                <a:srgbClr val="EA643B"/>
              </a:gs>
              <a:gs pos="0">
                <a:srgbClr val="D2151E"/>
              </a:gs>
              <a:gs pos="100000">
                <a:srgbClr val="2F2876"/>
              </a:gs>
              <a:gs pos="41000">
                <a:srgbClr val="E6AF00"/>
              </a:gs>
              <a:gs pos="83000">
                <a:srgbClr val="2793C9"/>
              </a:gs>
            </a:gsLst>
            <a:lin ang="3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UF3T-E</a:t>
            </a: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93" name="圆角矩形 92"/>
          <p:cNvSpPr/>
          <p:nvPr/>
        </p:nvSpPr>
        <p:spPr>
          <a:xfrm>
            <a:off x="5461294" y="4509120"/>
            <a:ext cx="1557444" cy="36000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62000">
                <a:srgbClr val="56A136"/>
              </a:gs>
              <a:gs pos="20000">
                <a:srgbClr val="EA643B"/>
              </a:gs>
              <a:gs pos="0">
                <a:srgbClr val="D2151E"/>
              </a:gs>
              <a:gs pos="100000">
                <a:srgbClr val="2F2876"/>
              </a:gs>
              <a:gs pos="41000">
                <a:srgbClr val="E6AF00"/>
              </a:gs>
              <a:gs pos="83000">
                <a:srgbClr val="2793C9"/>
              </a:gs>
            </a:gsLst>
            <a:lin ang="3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DF3T-S</a:t>
            </a: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94" name="圆角矩形 93"/>
          <p:cNvSpPr/>
          <p:nvPr/>
        </p:nvSpPr>
        <p:spPr>
          <a:xfrm>
            <a:off x="7398827" y="4509120"/>
            <a:ext cx="1557444" cy="36000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62000">
                <a:srgbClr val="56A136"/>
              </a:gs>
              <a:gs pos="20000">
                <a:srgbClr val="EA643B"/>
              </a:gs>
              <a:gs pos="0">
                <a:srgbClr val="D2151E"/>
              </a:gs>
              <a:gs pos="100000">
                <a:srgbClr val="2F2876"/>
              </a:gs>
              <a:gs pos="41000">
                <a:srgbClr val="E6AF00"/>
              </a:gs>
              <a:gs pos="83000">
                <a:srgbClr val="2793C9"/>
              </a:gs>
            </a:gsLst>
            <a:lin ang="3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DF8T-S</a:t>
            </a: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95" name="椭圆形标注 94"/>
          <p:cNvSpPr/>
          <p:nvPr/>
        </p:nvSpPr>
        <p:spPr>
          <a:xfrm>
            <a:off x="9036137" y="5056480"/>
            <a:ext cx="864096" cy="425649"/>
          </a:xfrm>
          <a:prstGeom prst="wedgeEllipseCallout">
            <a:avLst>
              <a:gd name="adj1" fmla="val -55387"/>
              <a:gd name="adj2" fmla="val -41746"/>
            </a:avLst>
          </a:prstGeom>
          <a:solidFill>
            <a:srgbClr val="C915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IP68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96" name="文本框 95"/>
          <p:cNvSpPr txBox="1"/>
          <p:nvPr/>
        </p:nvSpPr>
        <p:spPr>
          <a:xfrm>
            <a:off x="10488488" y="6093296"/>
            <a:ext cx="12238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Performance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97" name="圆角矩形 96"/>
          <p:cNvSpPr/>
          <p:nvPr/>
        </p:nvSpPr>
        <p:spPr>
          <a:xfrm>
            <a:off x="9336360" y="4509120"/>
            <a:ext cx="1557444" cy="36000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62000">
                <a:srgbClr val="56A136"/>
              </a:gs>
              <a:gs pos="20000">
                <a:srgbClr val="EA643B"/>
              </a:gs>
              <a:gs pos="0">
                <a:srgbClr val="D2151E"/>
              </a:gs>
              <a:gs pos="100000">
                <a:srgbClr val="2F2876"/>
              </a:gs>
              <a:gs pos="41000">
                <a:srgbClr val="E6AF00"/>
              </a:gs>
              <a:gs pos="83000">
                <a:srgbClr val="2793C9"/>
              </a:gs>
            </a:gsLst>
            <a:lin ang="3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DF8T-Z</a:t>
            </a: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98" name="椭圆形标注 97"/>
          <p:cNvSpPr/>
          <p:nvPr/>
        </p:nvSpPr>
        <p:spPr>
          <a:xfrm>
            <a:off x="10968160" y="4653136"/>
            <a:ext cx="864096" cy="425649"/>
          </a:xfrm>
          <a:prstGeom prst="wedgeEllipseCallout">
            <a:avLst>
              <a:gd name="adj1" fmla="val -55387"/>
              <a:gd name="adj2" fmla="val -41746"/>
            </a:avLst>
          </a:prstGeom>
          <a:solidFill>
            <a:srgbClr val="C915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IP68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99" name="文本框 98"/>
          <p:cNvSpPr txBox="1"/>
          <p:nvPr/>
        </p:nvSpPr>
        <p:spPr>
          <a:xfrm>
            <a:off x="9643571" y="2599686"/>
            <a:ext cx="1862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D6000F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3K: 5 MP (16:9)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D6000F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01" name="矩形 100"/>
          <p:cNvSpPr/>
          <p:nvPr/>
        </p:nvSpPr>
        <p:spPr>
          <a:xfrm>
            <a:off x="9554054" y="2529889"/>
            <a:ext cx="2041194" cy="508926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/>
              <a:cs typeface="Arial" panose="020B0604020202020204" pitchFamily="34" charset="0"/>
            </a:endParaRPr>
          </a:p>
        </p:txBody>
      </p:sp>
      <p:sp>
        <p:nvSpPr>
          <p:cNvPr id="50" name="圆角矩形标注 49"/>
          <p:cNvSpPr/>
          <p:nvPr/>
        </p:nvSpPr>
        <p:spPr>
          <a:xfrm>
            <a:off x="7179956" y="1556792"/>
            <a:ext cx="1013324" cy="349954"/>
          </a:xfrm>
          <a:prstGeom prst="wedgeRoundRectCallout">
            <a:avLst>
              <a:gd name="adj1" fmla="val -64828"/>
              <a:gd name="adj2" fmla="val 37199"/>
              <a:gd name="adj3" fmla="val 16667"/>
            </a:avLst>
          </a:prstGeom>
          <a:solidFill>
            <a:srgbClr val="C915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2021.1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63" name="圆角矩形标注 62"/>
          <p:cNvSpPr/>
          <p:nvPr/>
        </p:nvSpPr>
        <p:spPr>
          <a:xfrm>
            <a:off x="7179956" y="2420938"/>
            <a:ext cx="1013324" cy="349954"/>
          </a:xfrm>
          <a:prstGeom prst="wedgeRoundRectCallout">
            <a:avLst>
              <a:gd name="adj1" fmla="val -64828"/>
              <a:gd name="adj2" fmla="val 37199"/>
              <a:gd name="adj3" fmla="val 16667"/>
            </a:avLst>
          </a:prstGeom>
          <a:solidFill>
            <a:srgbClr val="C915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2021.2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64" name="圆角矩形标注 63"/>
          <p:cNvSpPr/>
          <p:nvPr/>
        </p:nvSpPr>
        <p:spPr>
          <a:xfrm>
            <a:off x="4151784" y="2420938"/>
            <a:ext cx="1013324" cy="349954"/>
          </a:xfrm>
          <a:prstGeom prst="wedgeRoundRectCallout">
            <a:avLst>
              <a:gd name="adj1" fmla="val -64828"/>
              <a:gd name="adj2" fmla="val 37199"/>
              <a:gd name="adj3" fmla="val 16667"/>
            </a:avLst>
          </a:prstGeom>
          <a:solidFill>
            <a:srgbClr val="C915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2021.2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cxnSp>
        <p:nvCxnSpPr>
          <p:cNvPr id="3" name="直接箭头连接符 2"/>
          <p:cNvCxnSpPr>
            <a:stCxn id="77" idx="0"/>
            <a:endCxn id="78" idx="2"/>
          </p:cNvCxnSpPr>
          <p:nvPr/>
        </p:nvCxnSpPr>
        <p:spPr>
          <a:xfrm flipV="1">
            <a:off x="6240016" y="5282895"/>
            <a:ext cx="0" cy="234377"/>
          </a:xfrm>
          <a:prstGeom prst="straightConnector1">
            <a:avLst/>
          </a:prstGeom>
          <a:ln>
            <a:solidFill>
              <a:srgbClr val="D6000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肘形连接符 4"/>
          <p:cNvCxnSpPr>
            <a:stCxn id="77" idx="3"/>
            <a:endCxn id="80" idx="2"/>
          </p:cNvCxnSpPr>
          <p:nvPr/>
        </p:nvCxnSpPr>
        <p:spPr>
          <a:xfrm flipV="1">
            <a:off x="7018738" y="5282895"/>
            <a:ext cx="1158811" cy="414377"/>
          </a:xfrm>
          <a:prstGeom prst="bentConnector2">
            <a:avLst/>
          </a:prstGeom>
          <a:ln>
            <a:solidFill>
              <a:srgbClr val="D6000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65714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 animBg="1"/>
      <p:bldP spid="9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矩形 52"/>
          <p:cNvSpPr/>
          <p:nvPr/>
        </p:nvSpPr>
        <p:spPr>
          <a:xfrm>
            <a:off x="674459" y="1126805"/>
            <a:ext cx="10856305" cy="819400"/>
          </a:xfrm>
          <a:prstGeom prst="rect">
            <a:avLst/>
          </a:prstGeom>
          <a:solidFill>
            <a:srgbClr val="0820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48" name="矩形 47"/>
          <p:cNvSpPr/>
          <p:nvPr/>
        </p:nvSpPr>
        <p:spPr>
          <a:xfrm>
            <a:off x="687167" y="2121608"/>
            <a:ext cx="10856305" cy="4213749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60" name="文本框 59"/>
          <p:cNvSpPr txBox="1"/>
          <p:nvPr/>
        </p:nvSpPr>
        <p:spPr>
          <a:xfrm>
            <a:off x="620140" y="1272441"/>
            <a:ext cx="17946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Turbo HD</a:t>
            </a:r>
            <a:endParaRPr kumimoji="0" lang="zh-CN" altLang="en-US" sz="28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267502" y="197741"/>
            <a:ext cx="4521371" cy="646331"/>
            <a:chOff x="267502" y="197741"/>
            <a:chExt cx="4521371" cy="646331"/>
          </a:xfrm>
        </p:grpSpPr>
        <p:sp>
          <p:nvSpPr>
            <p:cNvPr id="3" name="圆角矩形 2"/>
            <p:cNvSpPr/>
            <p:nvPr/>
          </p:nvSpPr>
          <p:spPr>
            <a:xfrm>
              <a:off x="267502" y="209039"/>
              <a:ext cx="263472" cy="588935"/>
            </a:xfrm>
            <a:prstGeom prst="roundRect">
              <a:avLst>
                <a:gd name="adj" fmla="val 50000"/>
              </a:avLst>
            </a:prstGeom>
            <a:solidFill>
              <a:srgbClr val="BB241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4" name="Titolo 1"/>
            <p:cNvSpPr txBox="1">
              <a:spLocks/>
            </p:cNvSpPr>
            <p:nvPr/>
          </p:nvSpPr>
          <p:spPr>
            <a:xfrm>
              <a:off x="714296" y="197741"/>
              <a:ext cx="407457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zh-CN"/>
              </a:defPPr>
              <a:lvl1pPr>
                <a:defRPr sz="4400">
                  <a:solidFill>
                    <a:schemeClr val="bg1"/>
                  </a:solidFill>
                  <a:latin typeface="TSTAR PRO" panose="02000806030000020004" pitchFamily="50" charset="0"/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36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Turbo HD Camera</a:t>
              </a:r>
              <a:endPara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endParaRPr>
            </a:p>
          </p:txBody>
        </p:sp>
        <p:sp>
          <p:nvSpPr>
            <p:cNvPr id="5" name="椭圆 4"/>
            <p:cNvSpPr/>
            <p:nvPr/>
          </p:nvSpPr>
          <p:spPr>
            <a:xfrm>
              <a:off x="364507" y="635429"/>
              <a:ext cx="69448" cy="69448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</p:grpSp>
      <p:cxnSp>
        <p:nvCxnSpPr>
          <p:cNvPr id="21" name="直接连接符 20"/>
          <p:cNvCxnSpPr/>
          <p:nvPr/>
        </p:nvCxnSpPr>
        <p:spPr>
          <a:xfrm>
            <a:off x="2401344" y="1120754"/>
            <a:ext cx="0" cy="5292746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/>
        </p:nvGrpSpPr>
        <p:grpSpPr>
          <a:xfrm>
            <a:off x="3371200" y="2487816"/>
            <a:ext cx="4283743" cy="2489298"/>
            <a:chOff x="5879976" y="2492896"/>
            <a:chExt cx="4283743" cy="2489298"/>
          </a:xfrm>
        </p:grpSpPr>
        <p:sp>
          <p:nvSpPr>
            <p:cNvPr id="51" name="五边形 50"/>
            <p:cNvSpPr/>
            <p:nvPr/>
          </p:nvSpPr>
          <p:spPr>
            <a:xfrm>
              <a:off x="5879976" y="2492896"/>
              <a:ext cx="4080486" cy="2489298"/>
            </a:xfrm>
            <a:prstGeom prst="homePlate">
              <a:avLst>
                <a:gd name="adj" fmla="val 12261"/>
              </a:avLst>
            </a:prstGeom>
            <a:solidFill>
              <a:srgbClr val="BB241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endParaRPr>
            </a:p>
          </p:txBody>
        </p:sp>
        <p:sp>
          <p:nvSpPr>
            <p:cNvPr id="28" name="文本框 27"/>
            <p:cNvSpPr txBox="1"/>
            <p:nvPr/>
          </p:nvSpPr>
          <p:spPr>
            <a:xfrm>
              <a:off x="5987255" y="2978368"/>
              <a:ext cx="4176464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zh-CN"/>
              </a:defPPr>
              <a:lvl1pPr>
                <a:defRPr b="1">
                  <a:latin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KF0T-S Series</a:t>
              </a:r>
              <a:endPara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endParaRPr>
            </a:p>
          </p:txBody>
        </p:sp>
        <p:cxnSp>
          <p:nvCxnSpPr>
            <p:cNvPr id="81" name="直接连接符 80"/>
            <p:cNvCxnSpPr/>
            <p:nvPr/>
          </p:nvCxnSpPr>
          <p:spPr>
            <a:xfrm>
              <a:off x="9984432" y="2492896"/>
              <a:ext cx="0" cy="2489298"/>
            </a:xfrm>
            <a:prstGeom prst="line">
              <a:avLst/>
            </a:prstGeom>
            <a:ln w="38100">
              <a:solidFill>
                <a:srgbClr val="BB241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文本框 40"/>
            <p:cNvSpPr txBox="1"/>
            <p:nvPr/>
          </p:nvSpPr>
          <p:spPr>
            <a:xfrm>
              <a:off x="5987255" y="2658398"/>
              <a:ext cx="3312368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zh-CN"/>
              </a:defPPr>
              <a:lvl1pPr>
                <a:defRPr b="1">
                  <a:latin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6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3K </a:t>
              </a:r>
              <a:r>
                <a:rPr kumimoji="0" lang="en-US" altLang="zh-CN" sz="16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ColorVu</a:t>
              </a:r>
              <a:r>
                <a:rPr kumimoji="0" lang="en-US" altLang="zh-CN" sz="16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 </a:t>
              </a:r>
              <a:r>
                <a:rPr kumimoji="0" lang="en-US" altLang="zh-CN" sz="16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AoC</a:t>
              </a:r>
              <a:r>
                <a:rPr kumimoji="0" lang="en-US" altLang="zh-CN" sz="16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 Camera</a:t>
              </a:r>
              <a:endPara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endParaRPr>
            </a:p>
          </p:txBody>
        </p:sp>
        <p:sp>
          <p:nvSpPr>
            <p:cNvPr id="42" name="文本框 41"/>
            <p:cNvSpPr txBox="1"/>
            <p:nvPr/>
          </p:nvSpPr>
          <p:spPr>
            <a:xfrm>
              <a:off x="5987255" y="3459430"/>
              <a:ext cx="3888432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marL="285750" marR="0" lvl="0" indent="-28575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white"/>
                </a:buClr>
                <a:buSzTx/>
                <a:buFont typeface="Arial" panose="020B0604020202020204" pitchFamily="34" charset="0"/>
                <a:buChar char="•"/>
                <a:tabLst/>
                <a:defRPr kumimoji="0" sz="1400" b="0" i="0" u="none" strike="noStrike" cap="none" spc="0" normalizeH="0" baseline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defRPr>
              </a:lvl1pPr>
            </a:lstStyle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white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altLang="zh-CN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等线"/>
                  <a:cs typeface="Arial" panose="020B0604020202020204" pitchFamily="34" charset="0"/>
                </a:rPr>
                <a:t>3K (5 MP, </a:t>
              </a:r>
              <a:r>
                <a:rPr kumimoji="0" lang="en-US" altLang="zh-CN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等线"/>
                  <a:cs typeface="Arial" panose="020B0604020202020204" pitchFamily="34" charset="0"/>
                </a:rPr>
                <a:t>16:9, 2960*1665)</a:t>
              </a:r>
              <a:endPara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/>
                <a:cs typeface="Arial" panose="020B0604020202020204" pitchFamily="34" charset="0"/>
              </a:endParaRPr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white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altLang="zh-CN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F1.0 </a:t>
              </a:r>
              <a:r>
                <a:rPr kumimoji="0" lang="en-US" altLang="zh-CN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large </a:t>
              </a:r>
              <a:r>
                <a:rPr kumimoji="0" lang="en-US" altLang="zh-CN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aperture</a:t>
              </a:r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white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altLang="zh-CN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0.001 lux</a:t>
              </a:r>
              <a:endPara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endParaRPr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white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altLang="zh-CN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2.8/3.6 </a:t>
              </a:r>
              <a:r>
                <a:rPr kumimoji="0" lang="en-US" altLang="zh-CN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mm (</a:t>
              </a:r>
              <a:r>
                <a:rPr kumimoji="0" lang="en-US" altLang="zh-CN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6 mm </a:t>
              </a:r>
              <a:r>
                <a:rPr kumimoji="0" lang="en-US" altLang="zh-CN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only </a:t>
              </a:r>
              <a:r>
                <a:rPr kumimoji="0" lang="en-US" altLang="zh-CN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for large bullet</a:t>
              </a:r>
              <a:r>
                <a:rPr kumimoji="0" lang="en-US" altLang="zh-CN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) </a:t>
              </a:r>
              <a:endPara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endParaRPr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white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altLang="zh-CN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20/40 m lighting </a:t>
              </a:r>
              <a:r>
                <a:rPr kumimoji="0" lang="en-US" altLang="zh-CN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distance</a:t>
              </a:r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white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altLang="zh-CN" sz="14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AoC</a:t>
              </a:r>
              <a:endPara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endParaRPr>
            </a:p>
          </p:txBody>
        </p:sp>
      </p:grpSp>
      <p:sp>
        <p:nvSpPr>
          <p:cNvPr id="46" name="文本框 45"/>
          <p:cNvSpPr txBox="1"/>
          <p:nvPr/>
        </p:nvSpPr>
        <p:spPr>
          <a:xfrm>
            <a:off x="747616" y="3966694"/>
            <a:ext cx="15039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32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Camera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pic>
        <p:nvPicPr>
          <p:cNvPr id="47" name="图片 46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7035" t="19068" r="19283" b="20488"/>
          <a:stretch/>
        </p:blipFill>
        <p:spPr>
          <a:xfrm>
            <a:off x="766916" y="3429000"/>
            <a:ext cx="1504336" cy="521110"/>
          </a:xfrm>
          <a:prstGeom prst="rect">
            <a:avLst/>
          </a:prstGeom>
        </p:spPr>
      </p:pic>
      <p:grpSp>
        <p:nvGrpSpPr>
          <p:cNvPr id="59" name="组合 58"/>
          <p:cNvGrpSpPr/>
          <p:nvPr/>
        </p:nvGrpSpPr>
        <p:grpSpPr>
          <a:xfrm>
            <a:off x="8544272" y="2249719"/>
            <a:ext cx="2304256" cy="868949"/>
            <a:chOff x="1052159" y="5319282"/>
            <a:chExt cx="2010352" cy="758116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pic>
          <p:nvPicPr>
            <p:cNvPr id="78" name="图片 7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2119083" y="5527917"/>
              <a:ext cx="943428" cy="530687"/>
            </a:xfrm>
            <a:prstGeom prst="rect">
              <a:avLst/>
            </a:prstGeom>
          </p:spPr>
        </p:pic>
        <p:pic>
          <p:nvPicPr>
            <p:cNvPr id="79" name="图片 7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2159" y="5464513"/>
              <a:ext cx="1089556" cy="612885"/>
            </a:xfrm>
            <a:prstGeom prst="rect">
              <a:avLst/>
            </a:prstGeom>
          </p:spPr>
        </p:pic>
        <p:pic>
          <p:nvPicPr>
            <p:cNvPr id="80" name="图片 79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69306" y="5319282"/>
              <a:ext cx="1167126" cy="656519"/>
            </a:xfrm>
            <a:prstGeom prst="rect">
              <a:avLst/>
            </a:prstGeom>
          </p:spPr>
        </p:pic>
      </p:grpSp>
      <p:sp>
        <p:nvSpPr>
          <p:cNvPr id="52" name="文本框 51"/>
          <p:cNvSpPr txBox="1"/>
          <p:nvPr/>
        </p:nvSpPr>
        <p:spPr>
          <a:xfrm>
            <a:off x="3276640" y="5207992"/>
            <a:ext cx="4536504" cy="861774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Supporting 3K encoding DVRs: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K</a:t>
            </a:r>
            <a:r>
              <a:rPr kumimoji="0" lang="zh-CN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 </a:t>
            </a:r>
            <a:r>
              <a:rPr kumimoji="0" lang="en-US" altLang="zh-CN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Series in </a:t>
            </a:r>
            <a:r>
              <a:rPr kumimoji="0" lang="en-US" altLang="zh-CN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V4.25.000</a:t>
            </a:r>
            <a:r>
              <a:rPr kumimoji="0" lang="en-US" altLang="zh-CN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 </a:t>
            </a:r>
            <a:r>
              <a:rPr kumimoji="0" lang="en-US" altLang="zh-CN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(released)</a:t>
            </a:r>
            <a:r>
              <a:rPr kumimoji="0" lang="en-US" altLang="zh-CN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M</a:t>
            </a:r>
            <a:r>
              <a:rPr kumimoji="0" lang="en-US" altLang="zh-CN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 </a:t>
            </a: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Series in </a:t>
            </a:r>
            <a:r>
              <a:rPr kumimoji="0" lang="en-US" altLang="zh-CN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V4.26.130</a:t>
            </a:r>
            <a:r>
              <a:rPr kumimoji="0" lang="en-US" altLang="zh-CN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 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(the end of March)</a:t>
            </a:r>
          </a:p>
        </p:txBody>
      </p:sp>
      <p:grpSp>
        <p:nvGrpSpPr>
          <p:cNvPr id="55" name="组合 54"/>
          <p:cNvGrpSpPr/>
          <p:nvPr/>
        </p:nvGrpSpPr>
        <p:grpSpPr>
          <a:xfrm>
            <a:off x="6183143" y="1173914"/>
            <a:ext cx="1718740" cy="787613"/>
            <a:chOff x="2694559" y="1173914"/>
            <a:chExt cx="1718740" cy="787613"/>
          </a:xfrm>
        </p:grpSpPr>
        <p:sp>
          <p:nvSpPr>
            <p:cNvPr id="56" name="文本框 55"/>
            <p:cNvSpPr txBox="1"/>
            <p:nvPr/>
          </p:nvSpPr>
          <p:spPr>
            <a:xfrm>
              <a:off x="2694559" y="1499862"/>
              <a:ext cx="171874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1      2      3</a:t>
              </a:r>
              <a:endPara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57" name="文本框 56"/>
            <p:cNvSpPr txBox="1"/>
            <p:nvPr/>
          </p:nvSpPr>
          <p:spPr>
            <a:xfrm>
              <a:off x="2934208" y="1173914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2021.Q1</a:t>
              </a:r>
              <a:endPara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grpSp>
        <p:nvGrpSpPr>
          <p:cNvPr id="76" name="组合 75"/>
          <p:cNvGrpSpPr/>
          <p:nvPr/>
        </p:nvGrpSpPr>
        <p:grpSpPr>
          <a:xfrm>
            <a:off x="8184233" y="1173914"/>
            <a:ext cx="2016224" cy="787613"/>
            <a:chOff x="5065160" y="1173914"/>
            <a:chExt cx="2016224" cy="787613"/>
          </a:xfrm>
        </p:grpSpPr>
        <p:sp>
          <p:nvSpPr>
            <p:cNvPr id="85" name="文本框 84"/>
            <p:cNvSpPr txBox="1"/>
            <p:nvPr/>
          </p:nvSpPr>
          <p:spPr>
            <a:xfrm>
              <a:off x="5065160" y="1499861"/>
              <a:ext cx="2016224" cy="461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2400" b="1" i="0" u="none" strike="noStrike" cap="none" spc="0" normalizeH="0" baseline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ea typeface="微软雅黑" panose="020B0503020204020204" pitchFamily="34" charset="-122"/>
                  <a:cs typeface="Calibri" panose="020F0502020204030204" pitchFamily="34" charset="0"/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4      5      6              </a:t>
              </a:r>
              <a:endPara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86" name="文本框 85"/>
            <p:cNvSpPr txBox="1"/>
            <p:nvPr/>
          </p:nvSpPr>
          <p:spPr>
            <a:xfrm>
              <a:off x="5401690" y="1173914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zh-CN"/>
              </a:defPPr>
              <a:lvl1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b="1" i="0" u="none" strike="noStrike" cap="none" spc="0" normalizeH="0" baseline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ea typeface="微软雅黑" panose="020B0503020204020204" pitchFamily="34" charset="-122"/>
                  <a:cs typeface="Calibri" panose="020F0502020204030204" pitchFamily="34" charset="0"/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2021.Q2</a:t>
              </a:r>
              <a:endPara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grpSp>
        <p:nvGrpSpPr>
          <p:cNvPr id="87" name="组合 86"/>
          <p:cNvGrpSpPr/>
          <p:nvPr/>
        </p:nvGrpSpPr>
        <p:grpSpPr>
          <a:xfrm>
            <a:off x="10387323" y="1173914"/>
            <a:ext cx="1253293" cy="787613"/>
            <a:chOff x="7888131" y="1173914"/>
            <a:chExt cx="1253293" cy="787613"/>
          </a:xfrm>
        </p:grpSpPr>
        <p:sp>
          <p:nvSpPr>
            <p:cNvPr id="88" name="文本框 87"/>
            <p:cNvSpPr txBox="1"/>
            <p:nvPr/>
          </p:nvSpPr>
          <p:spPr>
            <a:xfrm>
              <a:off x="7899738" y="1173914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zh-CN"/>
              </a:defPPr>
              <a:lvl1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b="1" i="0" u="none" strike="noStrike" cap="none" spc="0" normalizeH="0" baseline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ea typeface="微软雅黑" panose="020B0503020204020204" pitchFamily="34" charset="-122"/>
                  <a:cs typeface="Calibri" panose="020F0502020204030204" pitchFamily="34" charset="0"/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2021.Q3</a:t>
              </a:r>
              <a:endPara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89" name="文本框 88"/>
            <p:cNvSpPr txBox="1"/>
            <p:nvPr/>
          </p:nvSpPr>
          <p:spPr>
            <a:xfrm>
              <a:off x="7888131" y="1499861"/>
              <a:ext cx="1253293" cy="461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2400" b="1" i="0" u="none" strike="noStrike" cap="none" spc="0" normalizeH="0" baseline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ea typeface="微软雅黑" panose="020B0503020204020204" pitchFamily="34" charset="-122"/>
                  <a:cs typeface="Calibri" panose="020F0502020204030204" pitchFamily="34" charset="0"/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7     8             </a:t>
              </a:r>
              <a:endPara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sp>
        <p:nvSpPr>
          <p:cNvPr id="90" name="燕尾形 89"/>
          <p:cNvSpPr/>
          <p:nvPr/>
        </p:nvSpPr>
        <p:spPr>
          <a:xfrm>
            <a:off x="7914109" y="1125253"/>
            <a:ext cx="391374" cy="819400"/>
          </a:xfrm>
          <a:prstGeom prst="chevron">
            <a:avLst>
              <a:gd name="adj" fmla="val 6189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91" name="燕尾形 90"/>
          <p:cNvSpPr/>
          <p:nvPr/>
        </p:nvSpPr>
        <p:spPr>
          <a:xfrm>
            <a:off x="5882077" y="1120754"/>
            <a:ext cx="391374" cy="825451"/>
          </a:xfrm>
          <a:prstGeom prst="chevron">
            <a:avLst>
              <a:gd name="adj" fmla="val 6189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92" name="燕尾形 91"/>
          <p:cNvSpPr/>
          <p:nvPr/>
        </p:nvSpPr>
        <p:spPr>
          <a:xfrm>
            <a:off x="9963402" y="1125253"/>
            <a:ext cx="391374" cy="819400"/>
          </a:xfrm>
          <a:prstGeom prst="chevron">
            <a:avLst>
              <a:gd name="adj" fmla="val 6189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grpSp>
        <p:nvGrpSpPr>
          <p:cNvPr id="93" name="组合 92"/>
          <p:cNvGrpSpPr/>
          <p:nvPr/>
        </p:nvGrpSpPr>
        <p:grpSpPr>
          <a:xfrm>
            <a:off x="4052343" y="1173914"/>
            <a:ext cx="1876476" cy="787613"/>
            <a:chOff x="2627356" y="1173914"/>
            <a:chExt cx="1876476" cy="787613"/>
          </a:xfrm>
        </p:grpSpPr>
        <p:sp>
          <p:nvSpPr>
            <p:cNvPr id="94" name="文本框 93"/>
            <p:cNvSpPr txBox="1"/>
            <p:nvPr/>
          </p:nvSpPr>
          <p:spPr>
            <a:xfrm>
              <a:off x="2627356" y="1499862"/>
              <a:ext cx="187647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10    11    12</a:t>
              </a:r>
              <a:endPara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95" name="文本框 94"/>
            <p:cNvSpPr txBox="1"/>
            <p:nvPr/>
          </p:nvSpPr>
          <p:spPr>
            <a:xfrm>
              <a:off x="3001115" y="1173914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2020.Q4</a:t>
              </a:r>
              <a:endPara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sp>
        <p:nvSpPr>
          <p:cNvPr id="96" name="燕尾形 95"/>
          <p:cNvSpPr/>
          <p:nvPr/>
        </p:nvSpPr>
        <p:spPr>
          <a:xfrm>
            <a:off x="3752541" y="1120754"/>
            <a:ext cx="391374" cy="825451"/>
          </a:xfrm>
          <a:prstGeom prst="chevron">
            <a:avLst>
              <a:gd name="adj" fmla="val 6189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grpSp>
        <p:nvGrpSpPr>
          <p:cNvPr id="97" name="组合 96"/>
          <p:cNvGrpSpPr/>
          <p:nvPr/>
        </p:nvGrpSpPr>
        <p:grpSpPr>
          <a:xfrm>
            <a:off x="2409457" y="1173914"/>
            <a:ext cx="1378904" cy="787613"/>
            <a:chOff x="2785589" y="1173914"/>
            <a:chExt cx="1378904" cy="787613"/>
          </a:xfrm>
        </p:grpSpPr>
        <p:sp>
          <p:nvSpPr>
            <p:cNvPr id="98" name="文本框 97"/>
            <p:cNvSpPr txBox="1"/>
            <p:nvPr/>
          </p:nvSpPr>
          <p:spPr>
            <a:xfrm>
              <a:off x="2785589" y="1499862"/>
              <a:ext cx="137890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7    8    9</a:t>
              </a:r>
              <a:endPara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99" name="文本框 98"/>
            <p:cNvSpPr txBox="1"/>
            <p:nvPr/>
          </p:nvSpPr>
          <p:spPr>
            <a:xfrm>
              <a:off x="2934208" y="1173914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2020.Q3</a:t>
              </a:r>
              <a:endPara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sp>
        <p:nvSpPr>
          <p:cNvPr id="100" name="文本框 99"/>
          <p:cNvSpPr txBox="1"/>
          <p:nvPr/>
        </p:nvSpPr>
        <p:spPr>
          <a:xfrm>
            <a:off x="7553136" y="3600772"/>
            <a:ext cx="1080120" cy="288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MP: 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2021.2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04" name="矩形 103"/>
          <p:cNvSpPr/>
          <p:nvPr/>
        </p:nvSpPr>
        <p:spPr>
          <a:xfrm>
            <a:off x="8672194" y="3190840"/>
            <a:ext cx="2175467" cy="19543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DS-2CE10KF0T-FS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DS-2CE10KF0T-PFS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DS-2CE12KF0T-FS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DS-2CE70KF0T-MFS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DS-2CE70KF0T-PFS</a:t>
            </a:r>
            <a:r>
              <a:rPr kumimoji="0" lang="zh-CN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 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DS-2CE72KF0T-FS</a:t>
            </a:r>
            <a:r>
              <a:rPr kumimoji="0" lang="zh-CN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  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695400" y="6418212"/>
            <a:ext cx="4025822" cy="338554"/>
            <a:chOff x="695400" y="6418212"/>
            <a:chExt cx="4025822" cy="338554"/>
          </a:xfrm>
        </p:grpSpPr>
        <p:sp>
          <p:nvSpPr>
            <p:cNvPr id="105" name="椭圆 104"/>
            <p:cNvSpPr/>
            <p:nvPr/>
          </p:nvSpPr>
          <p:spPr>
            <a:xfrm>
              <a:off x="695400" y="6540584"/>
              <a:ext cx="77497" cy="77497"/>
            </a:xfrm>
            <a:prstGeom prst="ellipse">
              <a:avLst/>
            </a:prstGeom>
            <a:solidFill>
              <a:srgbClr val="C00000"/>
            </a:solidFill>
            <a:ln w="101600">
              <a:solidFill>
                <a:srgbClr val="BB241B">
                  <a:alpha val="31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endParaRPr>
            </a:p>
          </p:txBody>
        </p:sp>
        <p:sp>
          <p:nvSpPr>
            <p:cNvPr id="106" name="文本框 105"/>
            <p:cNvSpPr txBox="1"/>
            <p:nvPr/>
          </p:nvSpPr>
          <p:spPr>
            <a:xfrm>
              <a:off x="837338" y="6418212"/>
              <a:ext cx="388388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A80000"/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MP : Release time     </a:t>
              </a:r>
              <a:r>
                <a:rPr kumimoji="0" lang="en-US" altLang="zh-CN" sz="1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82038"/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ES : Sample time</a:t>
              </a:r>
              <a:endPara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82038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08201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矩形 42"/>
          <p:cNvSpPr/>
          <p:nvPr/>
        </p:nvSpPr>
        <p:spPr>
          <a:xfrm>
            <a:off x="687167" y="2121608"/>
            <a:ext cx="10856305" cy="4213749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58" name="矩形 57"/>
          <p:cNvSpPr/>
          <p:nvPr/>
        </p:nvSpPr>
        <p:spPr>
          <a:xfrm>
            <a:off x="674459" y="1126805"/>
            <a:ext cx="10856305" cy="819400"/>
          </a:xfrm>
          <a:prstGeom prst="rect">
            <a:avLst/>
          </a:prstGeom>
          <a:solidFill>
            <a:srgbClr val="0820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60" name="文本框 59"/>
          <p:cNvSpPr txBox="1"/>
          <p:nvPr/>
        </p:nvSpPr>
        <p:spPr>
          <a:xfrm>
            <a:off x="620140" y="1272441"/>
            <a:ext cx="17946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Turbo HD</a:t>
            </a:r>
            <a:endParaRPr kumimoji="0" lang="zh-CN" altLang="en-US" sz="28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267502" y="197741"/>
            <a:ext cx="4521371" cy="646331"/>
            <a:chOff x="267502" y="197741"/>
            <a:chExt cx="4521371" cy="646331"/>
          </a:xfrm>
        </p:grpSpPr>
        <p:sp>
          <p:nvSpPr>
            <p:cNvPr id="3" name="圆角矩形 2"/>
            <p:cNvSpPr/>
            <p:nvPr/>
          </p:nvSpPr>
          <p:spPr>
            <a:xfrm>
              <a:off x="267502" y="209039"/>
              <a:ext cx="263472" cy="588935"/>
            </a:xfrm>
            <a:prstGeom prst="roundRect">
              <a:avLst>
                <a:gd name="adj" fmla="val 50000"/>
              </a:avLst>
            </a:prstGeom>
            <a:solidFill>
              <a:srgbClr val="BB241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4" name="Titolo 1"/>
            <p:cNvSpPr txBox="1">
              <a:spLocks/>
            </p:cNvSpPr>
            <p:nvPr/>
          </p:nvSpPr>
          <p:spPr>
            <a:xfrm>
              <a:off x="714296" y="197741"/>
              <a:ext cx="407457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zh-CN"/>
              </a:defPPr>
              <a:lvl1pPr>
                <a:defRPr sz="4400">
                  <a:solidFill>
                    <a:schemeClr val="bg1"/>
                  </a:solidFill>
                  <a:latin typeface="TSTAR PRO" panose="02000806030000020004" pitchFamily="50" charset="0"/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36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Turbo HD Camera</a:t>
              </a:r>
              <a:endPara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endParaRPr>
            </a:p>
          </p:txBody>
        </p:sp>
        <p:sp>
          <p:nvSpPr>
            <p:cNvPr id="5" name="椭圆 4"/>
            <p:cNvSpPr/>
            <p:nvPr/>
          </p:nvSpPr>
          <p:spPr>
            <a:xfrm>
              <a:off x="364507" y="635429"/>
              <a:ext cx="69448" cy="69448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</p:grpSp>
      <p:cxnSp>
        <p:nvCxnSpPr>
          <p:cNvPr id="21" name="直接连接符 20"/>
          <p:cNvCxnSpPr/>
          <p:nvPr/>
        </p:nvCxnSpPr>
        <p:spPr>
          <a:xfrm>
            <a:off x="2401344" y="1120754"/>
            <a:ext cx="0" cy="5292746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/>
        </p:nvGrpSpPr>
        <p:grpSpPr>
          <a:xfrm>
            <a:off x="3376280" y="2492896"/>
            <a:ext cx="5256976" cy="2356896"/>
            <a:chOff x="5879976" y="2492896"/>
            <a:chExt cx="5256976" cy="2356896"/>
          </a:xfrm>
        </p:grpSpPr>
        <p:sp>
          <p:nvSpPr>
            <p:cNvPr id="50" name="文本框 49"/>
            <p:cNvSpPr txBox="1"/>
            <p:nvPr/>
          </p:nvSpPr>
          <p:spPr>
            <a:xfrm>
              <a:off x="10056832" y="3519748"/>
              <a:ext cx="1080120" cy="2880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MP: </a:t>
              </a:r>
              <a:r>
                <a:rPr kumimoji="0" lang="en-US" altLang="zh-CN" sz="12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2021.2</a:t>
              </a:r>
              <a:endPara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endParaRPr>
            </a:p>
          </p:txBody>
        </p:sp>
        <p:sp>
          <p:nvSpPr>
            <p:cNvPr id="51" name="五边形 50"/>
            <p:cNvSpPr/>
            <p:nvPr/>
          </p:nvSpPr>
          <p:spPr>
            <a:xfrm>
              <a:off x="5879976" y="2492896"/>
              <a:ext cx="4080486" cy="2356896"/>
            </a:xfrm>
            <a:prstGeom prst="homePlate">
              <a:avLst>
                <a:gd name="adj" fmla="val 12261"/>
              </a:avLst>
            </a:prstGeom>
            <a:solidFill>
              <a:srgbClr val="BB241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endParaRPr>
            </a:p>
          </p:txBody>
        </p:sp>
        <p:sp>
          <p:nvSpPr>
            <p:cNvPr id="28" name="文本框 27"/>
            <p:cNvSpPr txBox="1"/>
            <p:nvPr/>
          </p:nvSpPr>
          <p:spPr>
            <a:xfrm>
              <a:off x="5987255" y="2978368"/>
              <a:ext cx="4176464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zh-CN"/>
              </a:defPPr>
              <a:lvl1pPr>
                <a:defRPr b="1">
                  <a:latin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KF3T </a:t>
              </a:r>
              <a:r>
                <a:rPr kumimoji="0" lang="en-US" altLang="zh-CN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Series</a:t>
              </a:r>
            </a:p>
          </p:txBody>
        </p:sp>
        <p:cxnSp>
          <p:nvCxnSpPr>
            <p:cNvPr id="81" name="直接连接符 80"/>
            <p:cNvCxnSpPr/>
            <p:nvPr/>
          </p:nvCxnSpPr>
          <p:spPr>
            <a:xfrm>
              <a:off x="9984432" y="2492896"/>
              <a:ext cx="0" cy="2356896"/>
            </a:xfrm>
            <a:prstGeom prst="line">
              <a:avLst/>
            </a:prstGeom>
            <a:ln w="38100">
              <a:solidFill>
                <a:srgbClr val="BB241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文本框 40"/>
            <p:cNvSpPr txBox="1"/>
            <p:nvPr/>
          </p:nvSpPr>
          <p:spPr>
            <a:xfrm>
              <a:off x="5987255" y="2658398"/>
              <a:ext cx="3312368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zh-CN"/>
              </a:defPPr>
              <a:lvl1pPr>
                <a:defRPr b="1">
                  <a:latin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6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3K </a:t>
              </a:r>
              <a:r>
                <a:rPr kumimoji="0" lang="en-US" altLang="zh-CN" sz="16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ColorVu</a:t>
              </a:r>
              <a:r>
                <a:rPr kumimoji="0" lang="en-US" altLang="zh-CN" sz="16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 Camera</a:t>
              </a:r>
              <a:endPara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endParaRPr>
            </a:p>
          </p:txBody>
        </p:sp>
        <p:sp>
          <p:nvSpPr>
            <p:cNvPr id="42" name="文本框 41"/>
            <p:cNvSpPr txBox="1"/>
            <p:nvPr/>
          </p:nvSpPr>
          <p:spPr>
            <a:xfrm>
              <a:off x="5987255" y="3548640"/>
              <a:ext cx="3888432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marL="285750" marR="0" lvl="0" indent="-28575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white"/>
                </a:buClr>
                <a:buSzTx/>
                <a:buFont typeface="Arial" panose="020B0604020202020204" pitchFamily="34" charset="0"/>
                <a:buChar char="•"/>
                <a:tabLst/>
                <a:defRPr kumimoji="0" sz="1400" b="0" i="0" u="none" strike="noStrike" cap="none" spc="0" normalizeH="0" baseline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defRPr>
              </a:lvl1pPr>
            </a:lstStyle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white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altLang="zh-CN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等线"/>
                  <a:cs typeface="Arial" panose="020B0604020202020204" pitchFamily="34" charset="0"/>
                </a:rPr>
                <a:t>3K (5 MP, </a:t>
              </a:r>
              <a:r>
                <a:rPr kumimoji="0" lang="en-US" altLang="zh-CN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等线"/>
                  <a:cs typeface="Arial" panose="020B0604020202020204" pitchFamily="34" charset="0"/>
                </a:rPr>
                <a:t>16:9, 2960*1665)</a:t>
              </a:r>
              <a:endPara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/>
                <a:cs typeface="Arial" panose="020B0604020202020204" pitchFamily="34" charset="0"/>
              </a:endParaRPr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white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altLang="zh-CN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F1.0 </a:t>
              </a:r>
              <a:r>
                <a:rPr kumimoji="0" lang="en-US" altLang="zh-CN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large </a:t>
              </a:r>
              <a:r>
                <a:rPr kumimoji="0" lang="en-US" altLang="zh-CN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aperture</a:t>
              </a:r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white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altLang="zh-CN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0.0005 lux</a:t>
              </a:r>
              <a:endPara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endParaRPr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white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altLang="zh-CN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2.8/3.6 </a:t>
              </a:r>
              <a:r>
                <a:rPr kumimoji="0" lang="en-US" altLang="zh-CN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mm (</a:t>
              </a:r>
              <a:r>
                <a:rPr kumimoji="0" lang="en-US" altLang="zh-CN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6 mm only</a:t>
              </a:r>
              <a:r>
                <a:rPr kumimoji="0" lang="en-US" altLang="zh-CN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 </a:t>
              </a:r>
              <a:r>
                <a:rPr kumimoji="0" lang="en-US" altLang="zh-CN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for large bullet</a:t>
              </a:r>
              <a:r>
                <a:rPr kumimoji="0" lang="en-US" altLang="zh-CN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) </a:t>
              </a:r>
              <a:endPara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endParaRPr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white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altLang="zh-CN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20/40 m lighting </a:t>
              </a:r>
              <a:r>
                <a:rPr kumimoji="0" lang="en-US" altLang="zh-CN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distance</a:t>
              </a:r>
            </a:p>
          </p:txBody>
        </p:sp>
      </p:grpSp>
      <p:sp>
        <p:nvSpPr>
          <p:cNvPr id="46" name="文本框 45"/>
          <p:cNvSpPr txBox="1"/>
          <p:nvPr/>
        </p:nvSpPr>
        <p:spPr>
          <a:xfrm>
            <a:off x="747616" y="3966694"/>
            <a:ext cx="15039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32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Camera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pic>
        <p:nvPicPr>
          <p:cNvPr id="47" name="图片 46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7035" t="19068" r="19283" b="20488"/>
          <a:stretch/>
        </p:blipFill>
        <p:spPr>
          <a:xfrm>
            <a:off x="766916" y="3429000"/>
            <a:ext cx="1504336" cy="521110"/>
          </a:xfrm>
          <a:prstGeom prst="rect">
            <a:avLst/>
          </a:prstGeom>
        </p:spPr>
      </p:pic>
      <p:grpSp>
        <p:nvGrpSpPr>
          <p:cNvPr id="55" name="组合 54"/>
          <p:cNvGrpSpPr/>
          <p:nvPr/>
        </p:nvGrpSpPr>
        <p:grpSpPr>
          <a:xfrm>
            <a:off x="8616280" y="2601423"/>
            <a:ext cx="2262758" cy="839176"/>
            <a:chOff x="1052159" y="3674224"/>
            <a:chExt cx="2010352" cy="745568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pic>
          <p:nvPicPr>
            <p:cNvPr id="57" name="图片 5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2119083" y="3870310"/>
              <a:ext cx="943428" cy="530687"/>
            </a:xfrm>
            <a:prstGeom prst="rect">
              <a:avLst/>
            </a:prstGeom>
          </p:spPr>
        </p:pic>
        <p:pic>
          <p:nvPicPr>
            <p:cNvPr id="59" name="图片 5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2159" y="3806907"/>
              <a:ext cx="1089556" cy="612885"/>
            </a:xfrm>
            <a:prstGeom prst="rect">
              <a:avLst/>
            </a:prstGeom>
          </p:spPr>
        </p:pic>
        <p:pic>
          <p:nvPicPr>
            <p:cNvPr id="76" name="图片 75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69306" y="3674224"/>
              <a:ext cx="1144818" cy="643970"/>
            </a:xfrm>
            <a:prstGeom prst="rect">
              <a:avLst/>
            </a:prstGeom>
          </p:spPr>
        </p:pic>
      </p:grpSp>
      <p:grpSp>
        <p:nvGrpSpPr>
          <p:cNvPr id="48" name="组合 47"/>
          <p:cNvGrpSpPr/>
          <p:nvPr/>
        </p:nvGrpSpPr>
        <p:grpSpPr>
          <a:xfrm>
            <a:off x="6183143" y="1173914"/>
            <a:ext cx="1718740" cy="787613"/>
            <a:chOff x="2694559" y="1173914"/>
            <a:chExt cx="1718740" cy="787613"/>
          </a:xfrm>
        </p:grpSpPr>
        <p:sp>
          <p:nvSpPr>
            <p:cNvPr id="49" name="文本框 48"/>
            <p:cNvSpPr txBox="1"/>
            <p:nvPr/>
          </p:nvSpPr>
          <p:spPr>
            <a:xfrm>
              <a:off x="2694559" y="1499862"/>
              <a:ext cx="171874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1      2      3</a:t>
              </a:r>
              <a:endPara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52" name="文本框 51"/>
            <p:cNvSpPr txBox="1"/>
            <p:nvPr/>
          </p:nvSpPr>
          <p:spPr>
            <a:xfrm>
              <a:off x="2934208" y="1173914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2021.Q1</a:t>
              </a:r>
              <a:endPara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grpSp>
        <p:nvGrpSpPr>
          <p:cNvPr id="56" name="组合 55"/>
          <p:cNvGrpSpPr/>
          <p:nvPr/>
        </p:nvGrpSpPr>
        <p:grpSpPr>
          <a:xfrm>
            <a:off x="8184233" y="1173914"/>
            <a:ext cx="2016224" cy="787613"/>
            <a:chOff x="5065160" y="1173914"/>
            <a:chExt cx="2016224" cy="787613"/>
          </a:xfrm>
        </p:grpSpPr>
        <p:sp>
          <p:nvSpPr>
            <p:cNvPr id="78" name="文本框 77"/>
            <p:cNvSpPr txBox="1"/>
            <p:nvPr/>
          </p:nvSpPr>
          <p:spPr>
            <a:xfrm>
              <a:off x="5065160" y="1499861"/>
              <a:ext cx="2016224" cy="461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2400" b="1" i="0" u="none" strike="noStrike" cap="none" spc="0" normalizeH="0" baseline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ea typeface="微软雅黑" panose="020B0503020204020204" pitchFamily="34" charset="-122"/>
                  <a:cs typeface="Calibri" panose="020F0502020204030204" pitchFamily="34" charset="0"/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4      5      6              </a:t>
              </a:r>
              <a:endPara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79" name="文本框 78"/>
            <p:cNvSpPr txBox="1"/>
            <p:nvPr/>
          </p:nvSpPr>
          <p:spPr>
            <a:xfrm>
              <a:off x="5401690" y="1173914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zh-CN"/>
              </a:defPPr>
              <a:lvl1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b="1" i="0" u="none" strike="noStrike" cap="none" spc="0" normalizeH="0" baseline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ea typeface="微软雅黑" panose="020B0503020204020204" pitchFamily="34" charset="-122"/>
                  <a:cs typeface="Calibri" panose="020F0502020204030204" pitchFamily="34" charset="0"/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2021.Q2</a:t>
              </a:r>
              <a:endPara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grpSp>
        <p:nvGrpSpPr>
          <p:cNvPr id="80" name="组合 79"/>
          <p:cNvGrpSpPr/>
          <p:nvPr/>
        </p:nvGrpSpPr>
        <p:grpSpPr>
          <a:xfrm>
            <a:off x="10387323" y="1173914"/>
            <a:ext cx="1253293" cy="787613"/>
            <a:chOff x="7888131" y="1173914"/>
            <a:chExt cx="1253293" cy="787613"/>
          </a:xfrm>
        </p:grpSpPr>
        <p:sp>
          <p:nvSpPr>
            <p:cNvPr id="85" name="文本框 84"/>
            <p:cNvSpPr txBox="1"/>
            <p:nvPr/>
          </p:nvSpPr>
          <p:spPr>
            <a:xfrm>
              <a:off x="7899738" y="1173914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zh-CN"/>
              </a:defPPr>
              <a:lvl1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b="1" i="0" u="none" strike="noStrike" cap="none" spc="0" normalizeH="0" baseline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ea typeface="微软雅黑" panose="020B0503020204020204" pitchFamily="34" charset="-122"/>
                  <a:cs typeface="Calibri" panose="020F0502020204030204" pitchFamily="34" charset="0"/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2021.Q3</a:t>
              </a:r>
              <a:endPara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86" name="文本框 85"/>
            <p:cNvSpPr txBox="1"/>
            <p:nvPr/>
          </p:nvSpPr>
          <p:spPr>
            <a:xfrm>
              <a:off x="7888131" y="1499861"/>
              <a:ext cx="1253293" cy="461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2400" b="1" i="0" u="none" strike="noStrike" cap="none" spc="0" normalizeH="0" baseline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ea typeface="微软雅黑" panose="020B0503020204020204" pitchFamily="34" charset="-122"/>
                  <a:cs typeface="Calibri" panose="020F0502020204030204" pitchFamily="34" charset="0"/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7     8             </a:t>
              </a:r>
              <a:endPara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sp>
        <p:nvSpPr>
          <p:cNvPr id="87" name="燕尾形 86"/>
          <p:cNvSpPr/>
          <p:nvPr/>
        </p:nvSpPr>
        <p:spPr>
          <a:xfrm>
            <a:off x="7914109" y="1125253"/>
            <a:ext cx="391374" cy="819400"/>
          </a:xfrm>
          <a:prstGeom prst="chevron">
            <a:avLst>
              <a:gd name="adj" fmla="val 6189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88" name="燕尾形 87"/>
          <p:cNvSpPr/>
          <p:nvPr/>
        </p:nvSpPr>
        <p:spPr>
          <a:xfrm>
            <a:off x="5882077" y="1120754"/>
            <a:ext cx="391374" cy="825451"/>
          </a:xfrm>
          <a:prstGeom prst="chevron">
            <a:avLst>
              <a:gd name="adj" fmla="val 6189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89" name="燕尾形 88"/>
          <p:cNvSpPr/>
          <p:nvPr/>
        </p:nvSpPr>
        <p:spPr>
          <a:xfrm>
            <a:off x="9963402" y="1125253"/>
            <a:ext cx="391374" cy="819400"/>
          </a:xfrm>
          <a:prstGeom prst="chevron">
            <a:avLst>
              <a:gd name="adj" fmla="val 6189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grpSp>
        <p:nvGrpSpPr>
          <p:cNvPr id="90" name="组合 89"/>
          <p:cNvGrpSpPr/>
          <p:nvPr/>
        </p:nvGrpSpPr>
        <p:grpSpPr>
          <a:xfrm>
            <a:off x="4052343" y="1173914"/>
            <a:ext cx="1876476" cy="787613"/>
            <a:chOff x="2627356" y="1173914"/>
            <a:chExt cx="1876476" cy="787613"/>
          </a:xfrm>
        </p:grpSpPr>
        <p:sp>
          <p:nvSpPr>
            <p:cNvPr id="91" name="文本框 90"/>
            <p:cNvSpPr txBox="1"/>
            <p:nvPr/>
          </p:nvSpPr>
          <p:spPr>
            <a:xfrm>
              <a:off x="2627356" y="1499862"/>
              <a:ext cx="187647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10    11    12</a:t>
              </a:r>
              <a:endPara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92" name="文本框 91"/>
            <p:cNvSpPr txBox="1"/>
            <p:nvPr/>
          </p:nvSpPr>
          <p:spPr>
            <a:xfrm>
              <a:off x="3001115" y="1173914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2020.Q4</a:t>
              </a:r>
              <a:endPara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sp>
        <p:nvSpPr>
          <p:cNvPr id="93" name="燕尾形 92"/>
          <p:cNvSpPr/>
          <p:nvPr/>
        </p:nvSpPr>
        <p:spPr>
          <a:xfrm>
            <a:off x="3752541" y="1120754"/>
            <a:ext cx="391374" cy="825451"/>
          </a:xfrm>
          <a:prstGeom prst="chevron">
            <a:avLst>
              <a:gd name="adj" fmla="val 6189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grpSp>
        <p:nvGrpSpPr>
          <p:cNvPr id="94" name="组合 93"/>
          <p:cNvGrpSpPr/>
          <p:nvPr/>
        </p:nvGrpSpPr>
        <p:grpSpPr>
          <a:xfrm>
            <a:off x="2409457" y="1173914"/>
            <a:ext cx="1378904" cy="787613"/>
            <a:chOff x="2785589" y="1173914"/>
            <a:chExt cx="1378904" cy="787613"/>
          </a:xfrm>
        </p:grpSpPr>
        <p:sp>
          <p:nvSpPr>
            <p:cNvPr id="95" name="文本框 94"/>
            <p:cNvSpPr txBox="1"/>
            <p:nvPr/>
          </p:nvSpPr>
          <p:spPr>
            <a:xfrm>
              <a:off x="2785589" y="1499862"/>
              <a:ext cx="137890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7    8    9</a:t>
              </a:r>
              <a:endPara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96" name="文本框 95"/>
            <p:cNvSpPr txBox="1"/>
            <p:nvPr/>
          </p:nvSpPr>
          <p:spPr>
            <a:xfrm>
              <a:off x="2934208" y="1173914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2020.Q3</a:t>
              </a:r>
              <a:endPara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sp>
        <p:nvSpPr>
          <p:cNvPr id="97" name="文本框 96"/>
          <p:cNvSpPr txBox="1"/>
          <p:nvPr/>
        </p:nvSpPr>
        <p:spPr>
          <a:xfrm>
            <a:off x="3276640" y="5011223"/>
            <a:ext cx="3539440" cy="861774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Supporting 3K encoding DVRs: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K</a:t>
            </a:r>
            <a:r>
              <a:rPr kumimoji="0" lang="zh-CN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 </a:t>
            </a:r>
            <a:r>
              <a:rPr kumimoji="0" lang="en-US" altLang="zh-CN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Series in </a:t>
            </a:r>
            <a:r>
              <a:rPr kumimoji="0" lang="en-US" altLang="zh-CN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V4.25.000</a:t>
            </a:r>
            <a:r>
              <a:rPr kumimoji="0" lang="en-US" altLang="zh-CN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 </a:t>
            </a:r>
            <a:r>
              <a:rPr kumimoji="0" lang="en-US" altLang="zh-CN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(released)</a:t>
            </a:r>
            <a:r>
              <a:rPr kumimoji="0" lang="en-US" altLang="zh-CN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M</a:t>
            </a:r>
            <a:r>
              <a:rPr kumimoji="0" lang="en-US" altLang="zh-CN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 </a:t>
            </a: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Series in </a:t>
            </a:r>
            <a:r>
              <a:rPr kumimoji="0" lang="en-US" altLang="zh-CN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V4.26.130</a:t>
            </a:r>
            <a:r>
              <a:rPr kumimoji="0" lang="en-US" altLang="zh-CN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 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(the end of March)</a:t>
            </a:r>
          </a:p>
        </p:txBody>
      </p:sp>
      <p:sp>
        <p:nvSpPr>
          <p:cNvPr id="99" name="矩形 98"/>
          <p:cNvSpPr/>
          <p:nvPr/>
        </p:nvSpPr>
        <p:spPr>
          <a:xfrm>
            <a:off x="8771791" y="3740259"/>
            <a:ext cx="1832040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DS-2CE10KF3T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DS-2CE12KF3T</a:t>
            </a:r>
            <a:r>
              <a:rPr kumimoji="0" lang="zh-CN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 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DS-2CE72KF3T</a:t>
            </a:r>
            <a:r>
              <a:rPr kumimoji="0" lang="zh-CN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   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695400" y="6418212"/>
            <a:ext cx="4025822" cy="338554"/>
            <a:chOff x="695400" y="6418212"/>
            <a:chExt cx="4025822" cy="338554"/>
          </a:xfrm>
        </p:grpSpPr>
        <p:sp>
          <p:nvSpPr>
            <p:cNvPr id="100" name="椭圆 99"/>
            <p:cNvSpPr/>
            <p:nvPr/>
          </p:nvSpPr>
          <p:spPr>
            <a:xfrm>
              <a:off x="695400" y="6540584"/>
              <a:ext cx="77497" cy="77497"/>
            </a:xfrm>
            <a:prstGeom prst="ellipse">
              <a:avLst/>
            </a:prstGeom>
            <a:solidFill>
              <a:srgbClr val="C00000"/>
            </a:solidFill>
            <a:ln w="101600">
              <a:solidFill>
                <a:srgbClr val="BB241B">
                  <a:alpha val="31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endParaRPr>
            </a:p>
          </p:txBody>
        </p:sp>
        <p:sp>
          <p:nvSpPr>
            <p:cNvPr id="101" name="文本框 100"/>
            <p:cNvSpPr txBox="1"/>
            <p:nvPr/>
          </p:nvSpPr>
          <p:spPr>
            <a:xfrm>
              <a:off x="837338" y="6418212"/>
              <a:ext cx="388388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A80000"/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MP : Release time     </a:t>
              </a:r>
              <a:r>
                <a:rPr kumimoji="0" lang="en-US" altLang="zh-CN" sz="1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82038"/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ES : Sample time</a:t>
              </a:r>
              <a:endPara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82038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20336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/>
          <p:nvPr/>
        </p:nvSpPr>
        <p:spPr>
          <a:xfrm>
            <a:off x="687167" y="2121608"/>
            <a:ext cx="10856305" cy="4213749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267502" y="197741"/>
            <a:ext cx="4521371" cy="646331"/>
            <a:chOff x="267502" y="197741"/>
            <a:chExt cx="4521371" cy="646331"/>
          </a:xfrm>
        </p:grpSpPr>
        <p:sp>
          <p:nvSpPr>
            <p:cNvPr id="3" name="圆角矩形 2"/>
            <p:cNvSpPr/>
            <p:nvPr/>
          </p:nvSpPr>
          <p:spPr>
            <a:xfrm>
              <a:off x="267502" y="209039"/>
              <a:ext cx="263472" cy="588935"/>
            </a:xfrm>
            <a:prstGeom prst="roundRect">
              <a:avLst>
                <a:gd name="adj" fmla="val 50000"/>
              </a:avLst>
            </a:prstGeom>
            <a:solidFill>
              <a:srgbClr val="BB241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4" name="Titolo 1"/>
            <p:cNvSpPr txBox="1">
              <a:spLocks/>
            </p:cNvSpPr>
            <p:nvPr/>
          </p:nvSpPr>
          <p:spPr>
            <a:xfrm>
              <a:off x="714296" y="197741"/>
              <a:ext cx="407457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zh-CN"/>
              </a:defPPr>
              <a:lvl1pPr>
                <a:defRPr sz="4400">
                  <a:solidFill>
                    <a:schemeClr val="bg1"/>
                  </a:solidFill>
                  <a:latin typeface="TSTAR PRO" panose="02000806030000020004" pitchFamily="50" charset="0"/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36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Turbo HD Camera</a:t>
              </a:r>
              <a:endPara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endParaRPr>
            </a:p>
          </p:txBody>
        </p:sp>
        <p:sp>
          <p:nvSpPr>
            <p:cNvPr id="5" name="椭圆 4"/>
            <p:cNvSpPr/>
            <p:nvPr/>
          </p:nvSpPr>
          <p:spPr>
            <a:xfrm>
              <a:off x="364507" y="635429"/>
              <a:ext cx="69448" cy="69448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</p:grpSp>
      <p:sp>
        <p:nvSpPr>
          <p:cNvPr id="6" name="矩形 5"/>
          <p:cNvSpPr/>
          <p:nvPr/>
        </p:nvSpPr>
        <p:spPr>
          <a:xfrm>
            <a:off x="674459" y="1126805"/>
            <a:ext cx="10856305" cy="819400"/>
          </a:xfrm>
          <a:prstGeom prst="rect">
            <a:avLst/>
          </a:prstGeom>
          <a:solidFill>
            <a:srgbClr val="0820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20140" y="1272441"/>
            <a:ext cx="17946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Turbo HD</a:t>
            </a:r>
            <a:endParaRPr kumimoji="0" lang="zh-CN" altLang="en-US" sz="28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cxnSp>
        <p:nvCxnSpPr>
          <p:cNvPr id="21" name="直接连接符 20"/>
          <p:cNvCxnSpPr/>
          <p:nvPr/>
        </p:nvCxnSpPr>
        <p:spPr>
          <a:xfrm>
            <a:off x="2401306" y="830519"/>
            <a:ext cx="38" cy="576000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组合 17"/>
          <p:cNvGrpSpPr/>
          <p:nvPr/>
        </p:nvGrpSpPr>
        <p:grpSpPr>
          <a:xfrm>
            <a:off x="2779075" y="2852936"/>
            <a:ext cx="5135136" cy="2318832"/>
            <a:chOff x="5879977" y="2852936"/>
            <a:chExt cx="5135136" cy="2318832"/>
          </a:xfrm>
        </p:grpSpPr>
        <p:sp>
          <p:nvSpPr>
            <p:cNvPr id="44" name="五边形 43"/>
            <p:cNvSpPr/>
            <p:nvPr/>
          </p:nvSpPr>
          <p:spPr>
            <a:xfrm>
              <a:off x="5879977" y="2852936"/>
              <a:ext cx="4062676" cy="2304256"/>
            </a:xfrm>
            <a:prstGeom prst="homePlate">
              <a:avLst>
                <a:gd name="adj" fmla="val 12261"/>
              </a:avLst>
            </a:prstGeom>
            <a:solidFill>
              <a:srgbClr val="BB241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endParaRPr>
            </a:p>
          </p:txBody>
        </p:sp>
        <p:grpSp>
          <p:nvGrpSpPr>
            <p:cNvPr id="32" name="组合 31"/>
            <p:cNvGrpSpPr/>
            <p:nvPr/>
          </p:nvGrpSpPr>
          <p:grpSpPr>
            <a:xfrm>
              <a:off x="6031003" y="2852936"/>
              <a:ext cx="4984110" cy="2318832"/>
              <a:chOff x="2656864" y="2420888"/>
              <a:chExt cx="4984110" cy="2318832"/>
            </a:xfrm>
          </p:grpSpPr>
          <p:sp>
            <p:nvSpPr>
              <p:cNvPr id="34" name="文本框 33"/>
              <p:cNvSpPr txBox="1"/>
              <p:nvPr/>
            </p:nvSpPr>
            <p:spPr>
              <a:xfrm>
                <a:off x="6670837" y="3438235"/>
                <a:ext cx="97013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CN" sz="1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等线" panose="02010600030101010101" pitchFamily="2" charset="-122"/>
                    <a:cs typeface="Arial" panose="020B0604020202020204" pitchFamily="34" charset="0"/>
                  </a:rPr>
                  <a:t>MP: 2021.1</a:t>
                </a: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endParaRPr>
              </a:p>
            </p:txBody>
          </p:sp>
          <p:sp>
            <p:nvSpPr>
              <p:cNvPr id="36" name="文本框 35"/>
              <p:cNvSpPr txBox="1"/>
              <p:nvPr/>
            </p:nvSpPr>
            <p:spPr>
              <a:xfrm>
                <a:off x="2656864" y="2924944"/>
                <a:ext cx="3192244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>
                <a:defPPr>
                  <a:defRPr lang="zh-CN"/>
                </a:defPPr>
                <a:lvl1pPr>
                  <a:defRPr b="1"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CN" sz="20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等线" panose="02010600030101010101" pitchFamily="2" charset="-122"/>
                    <a:cs typeface="Arial" panose="020B0604020202020204" pitchFamily="34" charset="0"/>
                  </a:rPr>
                  <a:t>UF3T-E Series</a:t>
                </a:r>
                <a:endParaRPr kumimoji="0" lang="en-US" altLang="zh-CN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endParaRPr>
              </a:p>
            </p:txBody>
          </p:sp>
          <p:sp>
            <p:nvSpPr>
              <p:cNvPr id="37" name="文本框 36"/>
              <p:cNvSpPr txBox="1"/>
              <p:nvPr/>
            </p:nvSpPr>
            <p:spPr>
              <a:xfrm>
                <a:off x="2711624" y="3337244"/>
                <a:ext cx="372862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prstClr val="white"/>
                  </a:buClr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en-US" altLang="zh-CN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endParaRPr>
              </a:p>
            </p:txBody>
          </p:sp>
          <p:sp>
            <p:nvSpPr>
              <p:cNvPr id="38" name="文本框 37"/>
              <p:cNvSpPr txBox="1"/>
              <p:nvPr/>
            </p:nvSpPr>
            <p:spPr>
              <a:xfrm>
                <a:off x="2656864" y="2564904"/>
                <a:ext cx="3192244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>
                <a:defPPr>
                  <a:defRPr lang="zh-CN"/>
                </a:defPPr>
                <a:lvl1pPr>
                  <a:defRPr b="1"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CN" sz="16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等线" panose="02010600030101010101" pitchFamily="2" charset="-122"/>
                    <a:cs typeface="Arial" panose="020B0604020202020204" pitchFamily="34" charset="0"/>
                  </a:rPr>
                  <a:t>4K </a:t>
                </a:r>
                <a:r>
                  <a:rPr kumimoji="0" lang="en-US" altLang="zh-CN" sz="1600" b="0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等线" panose="02010600030101010101" pitchFamily="2" charset="-122"/>
                    <a:cs typeface="Arial" panose="020B0604020202020204" pitchFamily="34" charset="0"/>
                  </a:rPr>
                  <a:t>ColorVu</a:t>
                </a:r>
                <a:r>
                  <a:rPr kumimoji="0" lang="en-US" altLang="zh-CN" sz="16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等线" panose="02010600030101010101" pitchFamily="2" charset="-122"/>
                    <a:cs typeface="Arial" panose="020B0604020202020204" pitchFamily="34" charset="0"/>
                  </a:rPr>
                  <a:t> </a:t>
                </a:r>
                <a:r>
                  <a:rPr kumimoji="0" lang="en-US" altLang="zh-CN" sz="1600" b="0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等线" panose="02010600030101010101" pitchFamily="2" charset="-122"/>
                    <a:cs typeface="Arial" panose="020B0604020202020204" pitchFamily="34" charset="0"/>
                  </a:rPr>
                  <a:t>PoC</a:t>
                </a:r>
                <a:r>
                  <a:rPr kumimoji="0" lang="en-US" altLang="zh-CN" sz="16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等线" panose="02010600030101010101" pitchFamily="2" charset="-122"/>
                    <a:cs typeface="Arial" panose="020B0604020202020204" pitchFamily="34" charset="0"/>
                  </a:rPr>
                  <a:t> Camera</a:t>
                </a:r>
                <a:endParaRPr kumimoji="0" lang="en-US" altLang="zh-CN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endParaRPr>
              </a:p>
            </p:txBody>
          </p:sp>
          <p:cxnSp>
            <p:nvCxnSpPr>
              <p:cNvPr id="39" name="直接连接符 38"/>
              <p:cNvCxnSpPr/>
              <p:nvPr/>
            </p:nvCxnSpPr>
            <p:spPr>
              <a:xfrm>
                <a:off x="6588864" y="2420888"/>
                <a:ext cx="0" cy="2318832"/>
              </a:xfrm>
              <a:prstGeom prst="line">
                <a:avLst/>
              </a:prstGeom>
              <a:ln w="38100">
                <a:solidFill>
                  <a:srgbClr val="BB241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矩形 15"/>
            <p:cNvSpPr/>
            <p:nvPr/>
          </p:nvSpPr>
          <p:spPr>
            <a:xfrm>
              <a:off x="6023992" y="3933056"/>
              <a:ext cx="3960440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white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altLang="zh-CN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F1.0 large </a:t>
              </a:r>
              <a:r>
                <a:rPr kumimoji="0" lang="en-US" altLang="zh-CN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aperture</a:t>
              </a:r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white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altLang="zh-CN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0.0005 lux</a:t>
              </a:r>
              <a:endPara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endParaRPr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white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altLang="zh-CN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2.8/3.6 </a:t>
              </a:r>
              <a:r>
                <a:rPr kumimoji="0" lang="en-US" altLang="zh-CN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mm</a:t>
              </a:r>
              <a:endPara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endParaRPr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white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altLang="zh-CN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20/40 </a:t>
              </a:r>
              <a:r>
                <a:rPr kumimoji="0" lang="en-US" altLang="zh-CN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m lighting </a:t>
              </a:r>
              <a:r>
                <a:rPr kumimoji="0" lang="en-US" altLang="zh-CN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distance</a:t>
              </a:r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white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altLang="zh-CN" sz="14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PoC</a:t>
              </a:r>
              <a:endPara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endParaRPr>
            </a:p>
          </p:txBody>
        </p:sp>
      </p:grpSp>
      <p:sp>
        <p:nvSpPr>
          <p:cNvPr id="48" name="文本框 47"/>
          <p:cNvSpPr txBox="1"/>
          <p:nvPr/>
        </p:nvSpPr>
        <p:spPr>
          <a:xfrm>
            <a:off x="747616" y="3966694"/>
            <a:ext cx="15039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32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Camera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pic>
        <p:nvPicPr>
          <p:cNvPr id="49" name="图片 48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7035" t="19068" r="19283" b="20488"/>
          <a:stretch/>
        </p:blipFill>
        <p:spPr>
          <a:xfrm>
            <a:off x="766916" y="3429000"/>
            <a:ext cx="1504336" cy="521110"/>
          </a:xfrm>
          <a:prstGeom prst="rect">
            <a:avLst/>
          </a:prstGeom>
        </p:spPr>
      </p:pic>
      <p:grpSp>
        <p:nvGrpSpPr>
          <p:cNvPr id="54" name="组合 53"/>
          <p:cNvGrpSpPr/>
          <p:nvPr/>
        </p:nvGrpSpPr>
        <p:grpSpPr>
          <a:xfrm>
            <a:off x="7824192" y="2914891"/>
            <a:ext cx="2262758" cy="839176"/>
            <a:chOff x="1052159" y="3674224"/>
            <a:chExt cx="2010352" cy="745568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pic>
          <p:nvPicPr>
            <p:cNvPr id="55" name="图片 54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2119083" y="3870310"/>
              <a:ext cx="943428" cy="530687"/>
            </a:xfrm>
            <a:prstGeom prst="rect">
              <a:avLst/>
            </a:prstGeom>
          </p:spPr>
        </p:pic>
        <p:pic>
          <p:nvPicPr>
            <p:cNvPr id="56" name="图片 55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2159" y="3806907"/>
              <a:ext cx="1089556" cy="612885"/>
            </a:xfrm>
            <a:prstGeom prst="rect">
              <a:avLst/>
            </a:prstGeom>
          </p:spPr>
        </p:pic>
        <p:pic>
          <p:nvPicPr>
            <p:cNvPr id="57" name="图片 56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69306" y="3674224"/>
              <a:ext cx="1144818" cy="643970"/>
            </a:xfrm>
            <a:prstGeom prst="rect">
              <a:avLst/>
            </a:prstGeom>
          </p:spPr>
        </p:pic>
      </p:grpSp>
      <p:grpSp>
        <p:nvGrpSpPr>
          <p:cNvPr id="50" name="组合 49"/>
          <p:cNvGrpSpPr/>
          <p:nvPr/>
        </p:nvGrpSpPr>
        <p:grpSpPr>
          <a:xfrm>
            <a:off x="6183143" y="1173914"/>
            <a:ext cx="1718740" cy="787613"/>
            <a:chOff x="2694559" y="1173914"/>
            <a:chExt cx="1718740" cy="787613"/>
          </a:xfrm>
        </p:grpSpPr>
        <p:sp>
          <p:nvSpPr>
            <p:cNvPr id="51" name="文本框 50"/>
            <p:cNvSpPr txBox="1"/>
            <p:nvPr/>
          </p:nvSpPr>
          <p:spPr>
            <a:xfrm>
              <a:off x="2694559" y="1499862"/>
              <a:ext cx="171874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1      2      3</a:t>
              </a:r>
              <a:endPara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52" name="文本框 51"/>
            <p:cNvSpPr txBox="1"/>
            <p:nvPr/>
          </p:nvSpPr>
          <p:spPr>
            <a:xfrm>
              <a:off x="2934208" y="1173914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2021.Q1</a:t>
              </a:r>
              <a:endPara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grpSp>
        <p:nvGrpSpPr>
          <p:cNvPr id="53" name="组合 52"/>
          <p:cNvGrpSpPr/>
          <p:nvPr/>
        </p:nvGrpSpPr>
        <p:grpSpPr>
          <a:xfrm>
            <a:off x="8184233" y="1173914"/>
            <a:ext cx="2016224" cy="787613"/>
            <a:chOff x="5065160" y="1173914"/>
            <a:chExt cx="2016224" cy="787613"/>
          </a:xfrm>
        </p:grpSpPr>
        <p:sp>
          <p:nvSpPr>
            <p:cNvPr id="58" name="文本框 57"/>
            <p:cNvSpPr txBox="1"/>
            <p:nvPr/>
          </p:nvSpPr>
          <p:spPr>
            <a:xfrm>
              <a:off x="5065160" y="1499861"/>
              <a:ext cx="2016224" cy="461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2400" b="1" i="0" u="none" strike="noStrike" cap="none" spc="0" normalizeH="0" baseline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ea typeface="微软雅黑" panose="020B0503020204020204" pitchFamily="34" charset="-122"/>
                  <a:cs typeface="Calibri" panose="020F0502020204030204" pitchFamily="34" charset="0"/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4      5      6              </a:t>
              </a:r>
              <a:endPara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59" name="文本框 58"/>
            <p:cNvSpPr txBox="1"/>
            <p:nvPr/>
          </p:nvSpPr>
          <p:spPr>
            <a:xfrm>
              <a:off x="5401690" y="1173914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zh-CN"/>
              </a:defPPr>
              <a:lvl1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b="1" i="0" u="none" strike="noStrike" cap="none" spc="0" normalizeH="0" baseline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ea typeface="微软雅黑" panose="020B0503020204020204" pitchFamily="34" charset="-122"/>
                  <a:cs typeface="Calibri" panose="020F0502020204030204" pitchFamily="34" charset="0"/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2021.Q2</a:t>
              </a:r>
              <a:endPara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grpSp>
        <p:nvGrpSpPr>
          <p:cNvPr id="60" name="组合 59"/>
          <p:cNvGrpSpPr/>
          <p:nvPr/>
        </p:nvGrpSpPr>
        <p:grpSpPr>
          <a:xfrm>
            <a:off x="10387323" y="1173914"/>
            <a:ext cx="1253293" cy="787613"/>
            <a:chOff x="7888131" y="1173914"/>
            <a:chExt cx="1253293" cy="787613"/>
          </a:xfrm>
        </p:grpSpPr>
        <p:sp>
          <p:nvSpPr>
            <p:cNvPr id="61" name="文本框 60"/>
            <p:cNvSpPr txBox="1"/>
            <p:nvPr/>
          </p:nvSpPr>
          <p:spPr>
            <a:xfrm>
              <a:off x="7899738" y="1173914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zh-CN"/>
              </a:defPPr>
              <a:lvl1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b="1" i="0" u="none" strike="noStrike" cap="none" spc="0" normalizeH="0" baseline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ea typeface="微软雅黑" panose="020B0503020204020204" pitchFamily="34" charset="-122"/>
                  <a:cs typeface="Calibri" panose="020F0502020204030204" pitchFamily="34" charset="0"/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2021.Q3</a:t>
              </a:r>
              <a:endPara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62" name="文本框 61"/>
            <p:cNvSpPr txBox="1"/>
            <p:nvPr/>
          </p:nvSpPr>
          <p:spPr>
            <a:xfrm>
              <a:off x="7888131" y="1499861"/>
              <a:ext cx="1253293" cy="461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2400" b="1" i="0" u="none" strike="noStrike" cap="none" spc="0" normalizeH="0" baseline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ea typeface="微软雅黑" panose="020B0503020204020204" pitchFamily="34" charset="-122"/>
                  <a:cs typeface="Calibri" panose="020F0502020204030204" pitchFamily="34" charset="0"/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7     8             </a:t>
              </a:r>
              <a:endPara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sp>
        <p:nvSpPr>
          <p:cNvPr id="63" name="燕尾形 62"/>
          <p:cNvSpPr/>
          <p:nvPr/>
        </p:nvSpPr>
        <p:spPr>
          <a:xfrm>
            <a:off x="7914109" y="1125253"/>
            <a:ext cx="391374" cy="819400"/>
          </a:xfrm>
          <a:prstGeom prst="chevron">
            <a:avLst>
              <a:gd name="adj" fmla="val 6189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64" name="燕尾形 63"/>
          <p:cNvSpPr/>
          <p:nvPr/>
        </p:nvSpPr>
        <p:spPr>
          <a:xfrm>
            <a:off x="5882077" y="1120754"/>
            <a:ext cx="391374" cy="825451"/>
          </a:xfrm>
          <a:prstGeom prst="chevron">
            <a:avLst>
              <a:gd name="adj" fmla="val 6189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65" name="燕尾形 64"/>
          <p:cNvSpPr/>
          <p:nvPr/>
        </p:nvSpPr>
        <p:spPr>
          <a:xfrm>
            <a:off x="9963402" y="1125253"/>
            <a:ext cx="391374" cy="819400"/>
          </a:xfrm>
          <a:prstGeom prst="chevron">
            <a:avLst>
              <a:gd name="adj" fmla="val 6189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grpSp>
        <p:nvGrpSpPr>
          <p:cNvPr id="66" name="组合 65"/>
          <p:cNvGrpSpPr/>
          <p:nvPr/>
        </p:nvGrpSpPr>
        <p:grpSpPr>
          <a:xfrm>
            <a:off x="4052343" y="1173914"/>
            <a:ext cx="1876476" cy="787613"/>
            <a:chOff x="2627356" y="1173914"/>
            <a:chExt cx="1876476" cy="787613"/>
          </a:xfrm>
        </p:grpSpPr>
        <p:sp>
          <p:nvSpPr>
            <p:cNvPr id="67" name="文本框 66"/>
            <p:cNvSpPr txBox="1"/>
            <p:nvPr/>
          </p:nvSpPr>
          <p:spPr>
            <a:xfrm>
              <a:off x="2627356" y="1499862"/>
              <a:ext cx="187647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10    11    12</a:t>
              </a:r>
              <a:endPara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68" name="文本框 67"/>
            <p:cNvSpPr txBox="1"/>
            <p:nvPr/>
          </p:nvSpPr>
          <p:spPr>
            <a:xfrm>
              <a:off x="3001115" y="1173914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2020.Q4</a:t>
              </a:r>
              <a:endPara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sp>
        <p:nvSpPr>
          <p:cNvPr id="69" name="燕尾形 68"/>
          <p:cNvSpPr/>
          <p:nvPr/>
        </p:nvSpPr>
        <p:spPr>
          <a:xfrm>
            <a:off x="3752541" y="1120754"/>
            <a:ext cx="391374" cy="825451"/>
          </a:xfrm>
          <a:prstGeom prst="chevron">
            <a:avLst>
              <a:gd name="adj" fmla="val 6189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grpSp>
        <p:nvGrpSpPr>
          <p:cNvPr id="70" name="组合 69"/>
          <p:cNvGrpSpPr/>
          <p:nvPr/>
        </p:nvGrpSpPr>
        <p:grpSpPr>
          <a:xfrm>
            <a:off x="2409457" y="1173914"/>
            <a:ext cx="1378904" cy="787613"/>
            <a:chOff x="2785589" y="1173914"/>
            <a:chExt cx="1378904" cy="787613"/>
          </a:xfrm>
        </p:grpSpPr>
        <p:sp>
          <p:nvSpPr>
            <p:cNvPr id="71" name="文本框 70"/>
            <p:cNvSpPr txBox="1"/>
            <p:nvPr/>
          </p:nvSpPr>
          <p:spPr>
            <a:xfrm>
              <a:off x="2785589" y="1499862"/>
              <a:ext cx="137890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7    8    9</a:t>
              </a:r>
              <a:endPara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72" name="文本框 71"/>
            <p:cNvSpPr txBox="1"/>
            <p:nvPr/>
          </p:nvSpPr>
          <p:spPr>
            <a:xfrm>
              <a:off x="2934208" y="1173914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2020.Q3</a:t>
              </a:r>
              <a:endPara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sp>
        <p:nvSpPr>
          <p:cNvPr id="74" name="矩形 73"/>
          <p:cNvSpPr/>
          <p:nvPr/>
        </p:nvSpPr>
        <p:spPr>
          <a:xfrm>
            <a:off x="8075767" y="3812267"/>
            <a:ext cx="2040815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DS-2CE12UF3T-E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DS-2CE10UF3T-E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DS-2CE72UF3T-E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   </a:t>
            </a:r>
          </a:p>
        </p:txBody>
      </p:sp>
      <p:grpSp>
        <p:nvGrpSpPr>
          <p:cNvPr id="20" name="组合 19"/>
          <p:cNvGrpSpPr/>
          <p:nvPr/>
        </p:nvGrpSpPr>
        <p:grpSpPr>
          <a:xfrm>
            <a:off x="695400" y="6418212"/>
            <a:ext cx="4025822" cy="338554"/>
            <a:chOff x="695400" y="6418212"/>
            <a:chExt cx="4025822" cy="338554"/>
          </a:xfrm>
        </p:grpSpPr>
        <p:sp>
          <p:nvSpPr>
            <p:cNvPr id="75" name="椭圆 74"/>
            <p:cNvSpPr/>
            <p:nvPr/>
          </p:nvSpPr>
          <p:spPr>
            <a:xfrm>
              <a:off x="695400" y="6540584"/>
              <a:ext cx="77497" cy="77497"/>
            </a:xfrm>
            <a:prstGeom prst="ellipse">
              <a:avLst/>
            </a:prstGeom>
            <a:solidFill>
              <a:srgbClr val="C00000"/>
            </a:solidFill>
            <a:ln w="101600">
              <a:solidFill>
                <a:srgbClr val="BB241B">
                  <a:alpha val="31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endParaRPr>
            </a:p>
          </p:txBody>
        </p:sp>
        <p:sp>
          <p:nvSpPr>
            <p:cNvPr id="76" name="文本框 75"/>
            <p:cNvSpPr txBox="1"/>
            <p:nvPr/>
          </p:nvSpPr>
          <p:spPr>
            <a:xfrm>
              <a:off x="837338" y="6418212"/>
              <a:ext cx="388388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A80000"/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MP : Release time     </a:t>
              </a:r>
              <a:r>
                <a:rPr kumimoji="0" lang="en-US" altLang="zh-CN" sz="1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82038"/>
                  </a:solidFill>
                  <a:effectLst/>
                  <a:uLnTx/>
                  <a:uFillTx/>
                  <a:latin typeface="Arial" panose="020B0604020202020204" pitchFamily="34" charset="0"/>
                  <a:ea typeface="等线" panose="02010600030101010101" pitchFamily="2" charset="-122"/>
                  <a:cs typeface="Arial" panose="020B0604020202020204" pitchFamily="34" charset="0"/>
                </a:rPr>
                <a:t>ES : Sample time</a:t>
              </a:r>
              <a:endPara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82038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0728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267502" y="197741"/>
            <a:ext cx="9347372" cy="600233"/>
            <a:chOff x="267502" y="197741"/>
            <a:chExt cx="9347372" cy="600233"/>
          </a:xfrm>
        </p:grpSpPr>
        <p:sp>
          <p:nvSpPr>
            <p:cNvPr id="4" name="圆角矩形 3"/>
            <p:cNvSpPr/>
            <p:nvPr/>
          </p:nvSpPr>
          <p:spPr>
            <a:xfrm>
              <a:off x="267502" y="209039"/>
              <a:ext cx="263472" cy="588935"/>
            </a:xfrm>
            <a:prstGeom prst="roundRect">
              <a:avLst>
                <a:gd name="adj" fmla="val 50000"/>
              </a:avLst>
            </a:prstGeom>
            <a:solidFill>
              <a:srgbClr val="BB241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5" name="Titolo 1"/>
            <p:cNvSpPr txBox="1">
              <a:spLocks/>
            </p:cNvSpPr>
            <p:nvPr/>
          </p:nvSpPr>
          <p:spPr>
            <a:xfrm>
              <a:off x="714296" y="197741"/>
              <a:ext cx="890057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zh-CN"/>
              </a:defPPr>
              <a:lvl1pPr marR="0" lvl="0" indent="0" fontAlgn="auto">
                <a:spcBef>
                  <a:spcPts val="0"/>
                </a:spcBef>
                <a:spcAft>
                  <a:spcPts val="0"/>
                </a:spcAft>
                <a:buClr>
                  <a:srgbClr val="BB241B"/>
                </a:buClr>
                <a:buSzTx/>
                <a:buFontTx/>
                <a:buNone/>
                <a:tabLst/>
                <a:defRPr sz="4000" b="1">
                  <a:solidFill>
                    <a:prstClr val="black">
                      <a:lumMod val="75000"/>
                      <a:lumOff val="25000"/>
                    </a:prst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defRPr>
              </a:lvl1pPr>
            </a:lstStyle>
            <a:p>
              <a:pPr lvl="0">
                <a:defRPr/>
              </a:pPr>
              <a:r>
                <a:rPr lang="fr-FR" altLang="zh-CN" sz="2800" b="0" dirty="0"/>
                <a:t>2020 baseline product discontinuation information</a:t>
              </a:r>
              <a:endPara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endParaRPr>
            </a:p>
          </p:txBody>
        </p:sp>
        <p:sp>
          <p:nvSpPr>
            <p:cNvPr id="6" name="椭圆 5"/>
            <p:cNvSpPr/>
            <p:nvPr/>
          </p:nvSpPr>
          <p:spPr>
            <a:xfrm>
              <a:off x="364507" y="635429"/>
              <a:ext cx="69448" cy="69448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</p:grpSp>
      <p:graphicFrame>
        <p:nvGraphicFramePr>
          <p:cNvPr id="14" name="表格 13"/>
          <p:cNvGraphicFramePr>
            <a:graphicFrameLocks noGrp="1"/>
          </p:cNvGraphicFramePr>
          <p:nvPr>
            <p:extLst/>
          </p:nvPr>
        </p:nvGraphicFramePr>
        <p:xfrm>
          <a:off x="479376" y="1700808"/>
          <a:ext cx="3585431" cy="4050792"/>
        </p:xfrm>
        <a:graphic>
          <a:graphicData uri="http://schemas.openxmlformats.org/drawingml/2006/table">
            <a:tbl>
              <a:tblPr/>
              <a:tblGrid>
                <a:gridCol w="1801641">
                  <a:extLst>
                    <a:ext uri="{9D8B030D-6E8A-4147-A177-3AD203B41FA5}">
                      <a16:colId xmlns:a16="http://schemas.microsoft.com/office/drawing/2014/main" val="727208053"/>
                    </a:ext>
                  </a:extLst>
                </a:gridCol>
                <a:gridCol w="1783790">
                  <a:extLst>
                    <a:ext uri="{9D8B030D-6E8A-4147-A177-3AD203B41FA5}">
                      <a16:colId xmlns:a16="http://schemas.microsoft.com/office/drawing/2014/main" val="804998513"/>
                    </a:ext>
                  </a:extLst>
                </a:gridCol>
              </a:tblGrid>
              <a:tr h="29298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Discontinued Product Models</a:t>
                      </a:r>
                      <a:endParaRPr lang="zh-CN" alt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000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Suggested Replacement Models</a:t>
                      </a:r>
                      <a:endParaRPr lang="zh-CN" alt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000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11302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b="0" kern="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DS-2CE16C2T-IR</a:t>
                      </a:r>
                      <a:endParaRPr lang="zh-CN" sz="1200" b="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b="0" kern="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DS-2CE16C0T-IR</a:t>
                      </a:r>
                      <a:endParaRPr lang="zh-CN" sz="1200" b="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85180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DS-2CE16C2T-IRP</a:t>
                      </a:r>
                      <a:endParaRPr lang="zh-CN" sz="1200" b="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DS-2CE16C0T-IRP</a:t>
                      </a:r>
                      <a:endParaRPr lang="zh-CN" sz="1200" b="0" kern="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693038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DS-2CE16C2T-IT1</a:t>
                      </a:r>
                      <a:endParaRPr lang="zh-CN" sz="1200" b="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DS-2CE16C0T-IT1</a:t>
                      </a:r>
                      <a:endParaRPr lang="zh-CN" sz="1200" b="0" kern="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1711008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DS-2CE16C2T-IT3</a:t>
                      </a:r>
                      <a:endParaRPr lang="zh-CN" sz="1200" b="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DS-2CE16C0T-IT3</a:t>
                      </a:r>
                      <a:endParaRPr lang="zh-CN" sz="1200" b="0" kern="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824092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DS-2CE16C2T-IT5</a:t>
                      </a:r>
                      <a:endParaRPr lang="zh-CN" sz="1200" b="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DS-2CE16C0T-IT5</a:t>
                      </a:r>
                      <a:endParaRPr lang="zh-CN" sz="1200" b="0" kern="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938532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DS-2CE16C2T-VFIR3</a:t>
                      </a:r>
                      <a:endParaRPr lang="zh-CN" sz="1200" b="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b="0" kern="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NA</a:t>
                      </a:r>
                      <a:endParaRPr lang="zh-CN" sz="1200" b="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3294469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DS-2CE56C2T-IR</a:t>
                      </a:r>
                      <a:endParaRPr lang="zh-CN" sz="1200" b="0" kern="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DS-2CE56C0T-IR</a:t>
                      </a:r>
                      <a:endParaRPr lang="zh-CN" sz="1200" b="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5459342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DS-2CE56C2T-IRM</a:t>
                      </a:r>
                      <a:endParaRPr lang="zh-CN" sz="1200" b="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DS-2CE56C0T-IRM</a:t>
                      </a:r>
                      <a:endParaRPr lang="zh-CN" sz="1200" b="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878646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DS-2CE56C2T-IRP</a:t>
                      </a:r>
                      <a:endParaRPr lang="zh-CN" sz="1200" b="0" kern="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DS-2CE56C0T-IRP</a:t>
                      </a:r>
                      <a:endParaRPr lang="zh-CN" sz="1200" b="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0536415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DS-2CE56C2T-IT1</a:t>
                      </a:r>
                      <a:endParaRPr lang="zh-CN" sz="1200" b="0" kern="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DS-2CE56C0T-IT1</a:t>
                      </a:r>
                      <a:endParaRPr lang="zh-CN" sz="1200" b="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173270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DS-2CE56C2T-IT3</a:t>
                      </a:r>
                      <a:endParaRPr lang="zh-CN" sz="1200" b="0" kern="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DS-2CE56C0T-IT3</a:t>
                      </a:r>
                      <a:endParaRPr lang="zh-CN" sz="1200" b="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942184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DS-2CE56C2T-VFIR3</a:t>
                      </a:r>
                      <a:endParaRPr lang="zh-CN" sz="1200" b="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b="0" kern="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NA</a:t>
                      </a:r>
                      <a:endParaRPr lang="zh-CN" sz="1200" b="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7679023"/>
                  </a:ext>
                </a:extLst>
              </a:tr>
            </a:tbl>
          </a:graphicData>
        </a:graphic>
      </p:graphicFrame>
      <p:sp>
        <p:nvSpPr>
          <p:cNvPr id="15" name="文本框 14"/>
          <p:cNvSpPr txBox="1"/>
          <p:nvPr/>
        </p:nvSpPr>
        <p:spPr>
          <a:xfrm>
            <a:off x="1055440" y="1196752"/>
            <a:ext cx="2448272" cy="40011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D6000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C2T (E2)</a:t>
            </a: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D6000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graphicFrame>
        <p:nvGraphicFramePr>
          <p:cNvPr id="16" name="表格 15"/>
          <p:cNvGraphicFramePr>
            <a:graphicFrameLocks noGrp="1"/>
          </p:cNvGraphicFramePr>
          <p:nvPr>
            <p:extLst/>
          </p:nvPr>
        </p:nvGraphicFramePr>
        <p:xfrm>
          <a:off x="4331804" y="1700808"/>
          <a:ext cx="3585431" cy="2011680"/>
        </p:xfrm>
        <a:graphic>
          <a:graphicData uri="http://schemas.openxmlformats.org/drawingml/2006/table">
            <a:tbl>
              <a:tblPr/>
              <a:tblGrid>
                <a:gridCol w="1801641">
                  <a:extLst>
                    <a:ext uri="{9D8B030D-6E8A-4147-A177-3AD203B41FA5}">
                      <a16:colId xmlns:a16="http://schemas.microsoft.com/office/drawing/2014/main" val="727208053"/>
                    </a:ext>
                  </a:extLst>
                </a:gridCol>
                <a:gridCol w="1783790">
                  <a:extLst>
                    <a:ext uri="{9D8B030D-6E8A-4147-A177-3AD203B41FA5}">
                      <a16:colId xmlns:a16="http://schemas.microsoft.com/office/drawing/2014/main" val="804998513"/>
                    </a:ext>
                  </a:extLst>
                </a:gridCol>
              </a:tblGrid>
              <a:tr h="29298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Discontinued Product Models</a:t>
                      </a:r>
                      <a:endParaRPr lang="zh-CN" alt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000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Suggested Replacement Models</a:t>
                      </a:r>
                      <a:endParaRPr lang="zh-CN" alt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000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11302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DS-2CE16C5T-IT5</a:t>
                      </a:r>
                      <a:endParaRPr lang="zh-CN" sz="120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DS-2CE16D8T-IT5F</a:t>
                      </a:r>
                      <a:endParaRPr lang="zh-CN" sz="120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85180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DS-2CE56C5T-IT3</a:t>
                      </a:r>
                      <a:endParaRPr lang="zh-CN" sz="120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DS-2CE56D8T-IT3F</a:t>
                      </a:r>
                      <a:endParaRPr lang="zh-CN" sz="1200" kern="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693038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DS-2CE16C5T-AIT3Z</a:t>
                      </a:r>
                      <a:endParaRPr lang="zh-CN" sz="120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DS-2CE16D8T-AIT3ZF</a:t>
                      </a:r>
                      <a:endParaRPr lang="zh-CN" sz="1200" kern="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1711008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DS-2CE5AC5T-AVPIT3Z</a:t>
                      </a:r>
                      <a:endParaRPr lang="zh-CN" sz="120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DS-2CE5AD8T-AVPIT3ZF</a:t>
                      </a:r>
                      <a:endParaRPr lang="zh-CN" sz="120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824092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DS-2CE56C5T-IT3Z</a:t>
                      </a:r>
                      <a:endParaRPr lang="zh-CN" sz="120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DS-2CE56D8T-IT3ZF</a:t>
                      </a:r>
                      <a:endParaRPr lang="zh-CN" sz="120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9385323"/>
                  </a:ext>
                </a:extLst>
              </a:tr>
            </a:tbl>
          </a:graphicData>
        </a:graphic>
      </p:graphicFrame>
      <p:sp>
        <p:nvSpPr>
          <p:cNvPr id="17" name="文本框 16"/>
          <p:cNvSpPr txBox="1"/>
          <p:nvPr/>
        </p:nvSpPr>
        <p:spPr>
          <a:xfrm>
            <a:off x="4871864" y="1196752"/>
            <a:ext cx="2448272" cy="40011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srgbClr val="D6000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C5T (E2</a:t>
            </a:r>
            <a:r>
              <a:rPr kumimoji="0" lang="en-US" altLang="zh-CN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D6000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)</a:t>
            </a: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D6000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8760296" y="1196752"/>
            <a:ext cx="2448272" cy="40011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srgbClr val="D6000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H5T-E (E2</a:t>
            </a:r>
            <a:r>
              <a:rPr kumimoji="0" lang="en-US" altLang="zh-CN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D6000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)</a:t>
            </a: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D6000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graphicFrame>
        <p:nvGraphicFramePr>
          <p:cNvPr id="19" name="表格 18"/>
          <p:cNvGraphicFramePr>
            <a:graphicFrameLocks noGrp="1"/>
          </p:cNvGraphicFramePr>
          <p:nvPr>
            <p:extLst/>
          </p:nvPr>
        </p:nvGraphicFramePr>
        <p:xfrm>
          <a:off x="8184232" y="1700808"/>
          <a:ext cx="3585431" cy="4261104"/>
        </p:xfrm>
        <a:graphic>
          <a:graphicData uri="http://schemas.openxmlformats.org/drawingml/2006/table">
            <a:tbl>
              <a:tblPr/>
              <a:tblGrid>
                <a:gridCol w="1801641">
                  <a:extLst>
                    <a:ext uri="{9D8B030D-6E8A-4147-A177-3AD203B41FA5}">
                      <a16:colId xmlns:a16="http://schemas.microsoft.com/office/drawing/2014/main" val="727208053"/>
                    </a:ext>
                  </a:extLst>
                </a:gridCol>
                <a:gridCol w="1783790">
                  <a:extLst>
                    <a:ext uri="{9D8B030D-6E8A-4147-A177-3AD203B41FA5}">
                      <a16:colId xmlns:a16="http://schemas.microsoft.com/office/drawing/2014/main" val="804998513"/>
                    </a:ext>
                  </a:extLst>
                </a:gridCol>
              </a:tblGrid>
              <a:tr h="29298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Discontinued Product Models</a:t>
                      </a:r>
                      <a:endParaRPr lang="zh-CN" alt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000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Suggested Replacement Models</a:t>
                      </a:r>
                      <a:endParaRPr lang="zh-CN" alt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000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11302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b="0" kern="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DS-2CE16H5T-IT1E</a:t>
                      </a:r>
                      <a:endParaRPr lang="zh-CN" sz="1200" b="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b="0" kern="1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DS-2CE16H8T-IT1F</a:t>
                      </a:r>
                      <a:endParaRPr lang="zh-CN" sz="1200" b="0" kern="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85180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DS-2CE16H5T-IT3E</a:t>
                      </a:r>
                      <a:endParaRPr lang="zh-CN" sz="1200" b="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b="0" kern="1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DS-2CE16H8T-IT3F</a:t>
                      </a:r>
                      <a:endParaRPr lang="zh-CN" sz="1200" b="0" kern="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693038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DS-2CE16H5T-IT5E</a:t>
                      </a:r>
                      <a:endParaRPr lang="zh-CN" sz="1200" b="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b="0" kern="1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DS-2CE16H8T-IT5F</a:t>
                      </a:r>
                      <a:endParaRPr lang="zh-CN" sz="1200" b="0" kern="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1711008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DS-2CE16H5T-ITE</a:t>
                      </a:r>
                      <a:endParaRPr lang="zh-CN" sz="1200" b="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b="0" kern="1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DS-2CE16H8T-ITF</a:t>
                      </a:r>
                      <a:endParaRPr lang="zh-CN" sz="1200" b="0" kern="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824092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DS-2CE56H5T-IT1E</a:t>
                      </a:r>
                      <a:endParaRPr lang="zh-CN" sz="1200" b="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b="0" kern="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DS-2CE78H8T-IT1F</a:t>
                      </a:r>
                      <a:endParaRPr lang="zh-CN" sz="1200" b="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938532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DS-2CE56H5T-IT3E</a:t>
                      </a:r>
                      <a:endParaRPr lang="zh-CN" sz="1200" b="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b="0" kern="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DS-2CE78H8T-IT3F</a:t>
                      </a:r>
                      <a:endParaRPr lang="zh-CN" sz="1200" b="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3294469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DS-2CE56H5T-ITME</a:t>
                      </a:r>
                      <a:endParaRPr lang="zh-CN" sz="1200" b="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b="0" kern="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DS-2CE76H8T-ITMF</a:t>
                      </a:r>
                      <a:endParaRPr lang="zh-CN" sz="1200" b="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5459342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DS-2CE56H5T-VPITE</a:t>
                      </a:r>
                      <a:endParaRPr lang="zh-CN" sz="1200" b="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b="0" kern="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DS-2CE57H8T-VPITF</a:t>
                      </a:r>
                      <a:endParaRPr lang="zh-CN" sz="1200" b="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878646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DS-2CE16H5T-IT3ZE</a:t>
                      </a:r>
                      <a:endParaRPr lang="zh-CN" sz="1200" b="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b="0" kern="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DS-2CE19H8T-AIT3ZF</a:t>
                      </a:r>
                      <a:endParaRPr lang="zh-CN" sz="1200" b="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0536415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DS-2CE56H5T-IT3ZE</a:t>
                      </a:r>
                      <a:endParaRPr lang="zh-CN" sz="1200" b="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b="0" kern="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DS-2CE79H8T-AIT3ZF</a:t>
                      </a:r>
                      <a:endParaRPr lang="zh-CN" sz="1200" b="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173270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DS-2CE56H5T-ITZE</a:t>
                      </a:r>
                      <a:endParaRPr lang="zh-CN" sz="1200" b="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b="0" kern="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DS-2CE56H8T-AITZF</a:t>
                      </a:r>
                      <a:endParaRPr lang="zh-CN" sz="1200" b="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942184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DS-2CE56H5T-VPIT3ZE</a:t>
                      </a:r>
                      <a:endParaRPr lang="zh-CN" sz="1200" b="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b="0" kern="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DS-2CE59H8T-AVPIT3ZF</a:t>
                      </a:r>
                      <a:endParaRPr lang="zh-CN" sz="1200" b="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7679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7319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267502" y="209039"/>
            <a:ext cx="263472" cy="588935"/>
            <a:chOff x="267502" y="209039"/>
            <a:chExt cx="263472" cy="588935"/>
          </a:xfrm>
        </p:grpSpPr>
        <p:sp>
          <p:nvSpPr>
            <p:cNvPr id="4" name="圆角矩形 3"/>
            <p:cNvSpPr/>
            <p:nvPr/>
          </p:nvSpPr>
          <p:spPr>
            <a:xfrm>
              <a:off x="267502" y="209039"/>
              <a:ext cx="263472" cy="588935"/>
            </a:xfrm>
            <a:prstGeom prst="roundRect">
              <a:avLst>
                <a:gd name="adj" fmla="val 50000"/>
              </a:avLst>
            </a:prstGeom>
            <a:solidFill>
              <a:srgbClr val="BB241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6" name="椭圆 5"/>
            <p:cNvSpPr/>
            <p:nvPr/>
          </p:nvSpPr>
          <p:spPr>
            <a:xfrm>
              <a:off x="364507" y="635429"/>
              <a:ext cx="69448" cy="69448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</p:grpSp>
      <p:graphicFrame>
        <p:nvGraphicFramePr>
          <p:cNvPr id="7" name="表格 6"/>
          <p:cNvGraphicFramePr>
            <a:graphicFrameLocks noGrp="1"/>
          </p:cNvGraphicFramePr>
          <p:nvPr>
            <p:extLst/>
          </p:nvPr>
        </p:nvGraphicFramePr>
        <p:xfrm>
          <a:off x="466325" y="1433179"/>
          <a:ext cx="5341643" cy="3584828"/>
        </p:xfrm>
        <a:graphic>
          <a:graphicData uri="http://schemas.openxmlformats.org/drawingml/2006/table">
            <a:tbl>
              <a:tblPr/>
              <a:tblGrid>
                <a:gridCol w="3037387">
                  <a:extLst>
                    <a:ext uri="{9D8B030D-6E8A-4147-A177-3AD203B41FA5}">
                      <a16:colId xmlns:a16="http://schemas.microsoft.com/office/drawing/2014/main" val="727208053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804998513"/>
                    </a:ext>
                  </a:extLst>
                </a:gridCol>
              </a:tblGrid>
              <a:tr h="29298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Discontinued Product Models</a:t>
                      </a:r>
                      <a:endParaRPr lang="zh-CN" alt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000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Suggested Replacement Models</a:t>
                      </a:r>
                      <a:endParaRPr lang="zh-CN" alt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000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11302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DS-2CE16C0T-IR(2.8mm)(O-NEU)(B)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CN" sz="1200" b="0" kern="1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/</a:t>
                      </a:r>
                      <a:endParaRPr lang="zh-CN" sz="1200" b="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85180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DS-2CE16C0T-IRF(2.8mm)(O-NEU)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1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/</a:t>
                      </a:r>
                      <a:endParaRPr kumimoji="0" lang="zh-CN" altLang="zh-CN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693038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DS-2CE16C0T-IRP(2.8mm)(O-NEU)(B)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1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/</a:t>
                      </a:r>
                      <a:endParaRPr kumimoji="0" lang="zh-CN" altLang="zh-CN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1711008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DS-2CE16C0T-IRPF(2.8mm)(O-NEU)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1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/</a:t>
                      </a:r>
                      <a:endParaRPr kumimoji="0" lang="zh-CN" altLang="zh-CN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824092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DS-2CE16C0T-IT1(3.6mm)(O-NEU)(B)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1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/</a:t>
                      </a:r>
                      <a:endParaRPr kumimoji="0" lang="zh-CN" altLang="zh-CN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938532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DS-2CE16C0T-IT1F(2.8mm)(O-NEU)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1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/</a:t>
                      </a:r>
                      <a:endParaRPr kumimoji="0" lang="zh-CN" altLang="zh-CN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3294469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DS-2CE16C0T-IT3(3.6mm)(O-NEU)(B)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1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/</a:t>
                      </a:r>
                      <a:endParaRPr kumimoji="0" lang="zh-CN" altLang="zh-CN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5459342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DS-2CE16C0T-IT3F(2.8mm)(O-NEU)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1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/</a:t>
                      </a:r>
                      <a:endParaRPr kumimoji="0" lang="zh-CN" altLang="zh-CN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878646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DS-2CE16C0T-IT5(3.6mm)(O-NEU)(B)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1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/</a:t>
                      </a:r>
                      <a:endParaRPr kumimoji="0" lang="zh-CN" altLang="zh-CN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0536415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DS-2CE16C0T-IT5F(2.8mm)(O-NEU)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1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/</a:t>
                      </a:r>
                      <a:endParaRPr kumimoji="0" lang="zh-CN" altLang="zh-CN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173270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DS-2CE56C0T-IR(3.6mm)(O-NEU)(B)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1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/</a:t>
                      </a:r>
                      <a:endParaRPr kumimoji="0" lang="zh-CN" altLang="zh-CN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942184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DS-2CE16C0T-IR(2.8mm)(O-NEU)(B)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/</a:t>
                      </a:r>
                      <a:endParaRPr kumimoji="0" lang="zh-CN" altLang="zh-CN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7679023"/>
                  </a:ext>
                </a:extLst>
              </a:tr>
            </a:tbl>
          </a:graphicData>
        </a:graphic>
      </p:graphicFrame>
      <p:sp>
        <p:nvSpPr>
          <p:cNvPr id="2" name="文本框 1"/>
          <p:cNvSpPr txBox="1"/>
          <p:nvPr/>
        </p:nvSpPr>
        <p:spPr>
          <a:xfrm>
            <a:off x="335360" y="929123"/>
            <a:ext cx="2448272" cy="40011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D6000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C0T</a:t>
            </a: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D6000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中性停产 </a:t>
            </a: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srgbClr val="D6000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(E2</a:t>
            </a:r>
            <a:r>
              <a:rPr kumimoji="0" lang="en-US" altLang="zh-CN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D6000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)</a:t>
            </a: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D6000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graphicFrame>
        <p:nvGraphicFramePr>
          <p:cNvPr id="22" name="表格 21"/>
          <p:cNvGraphicFramePr>
            <a:graphicFrameLocks noGrp="1"/>
          </p:cNvGraphicFramePr>
          <p:nvPr>
            <p:extLst/>
          </p:nvPr>
        </p:nvGraphicFramePr>
        <p:xfrm>
          <a:off x="5951984" y="1433179"/>
          <a:ext cx="5544616" cy="3584828"/>
        </p:xfrm>
        <a:graphic>
          <a:graphicData uri="http://schemas.openxmlformats.org/drawingml/2006/table">
            <a:tbl>
              <a:tblPr/>
              <a:tblGrid>
                <a:gridCol w="3152802">
                  <a:extLst>
                    <a:ext uri="{9D8B030D-6E8A-4147-A177-3AD203B41FA5}">
                      <a16:colId xmlns:a16="http://schemas.microsoft.com/office/drawing/2014/main" val="727208053"/>
                    </a:ext>
                  </a:extLst>
                </a:gridCol>
                <a:gridCol w="2391814">
                  <a:extLst>
                    <a:ext uri="{9D8B030D-6E8A-4147-A177-3AD203B41FA5}">
                      <a16:colId xmlns:a16="http://schemas.microsoft.com/office/drawing/2014/main" val="804998513"/>
                    </a:ext>
                  </a:extLst>
                </a:gridCol>
              </a:tblGrid>
              <a:tr h="29298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Discontinued Product Models</a:t>
                      </a:r>
                      <a:endParaRPr lang="zh-CN" alt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000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Suggested Replacement Models</a:t>
                      </a:r>
                      <a:endParaRPr lang="zh-CN" alt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000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11302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DS-2CE56C0T-IRF(2.8mm)(O-NEU)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CN" sz="1200" b="0" kern="1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/</a:t>
                      </a:r>
                      <a:endParaRPr lang="zh-CN" sz="1200" b="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85180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DS-2CE56C0T-IRM(2.8mm)(O-NEU)(B)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1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/</a:t>
                      </a:r>
                      <a:endParaRPr kumimoji="0" lang="zh-CN" altLang="zh-CN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693038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DS-2CE56C0T-IRMF(2.8mm)(O-NEU)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1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/</a:t>
                      </a:r>
                      <a:endParaRPr kumimoji="0" lang="zh-CN" altLang="zh-CN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1711008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DS-2CE56C0T-IRMM(2.8mm)(O-NEU)(B)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1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/</a:t>
                      </a:r>
                      <a:endParaRPr kumimoji="0" lang="zh-CN" altLang="zh-CN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824092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DS-2CE56C0T-IRMMF(2.8mm)(O-NEU)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1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/</a:t>
                      </a:r>
                      <a:endParaRPr kumimoji="0" lang="zh-CN" altLang="zh-CN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938532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DS-2CE56C0T-IRP(2.8mm)(O-NEU)(B)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1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/</a:t>
                      </a:r>
                      <a:endParaRPr kumimoji="0" lang="zh-CN" altLang="zh-CN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3294469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DS-2CE56C0T-IRPF(2.8mm)(O-NEU)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1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/</a:t>
                      </a:r>
                      <a:endParaRPr kumimoji="0" lang="zh-CN" altLang="zh-CN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5459342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DS-2CE56C0T-IT1(6mm)(O-NEU)(B)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1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/</a:t>
                      </a:r>
                      <a:endParaRPr kumimoji="0" lang="zh-CN" altLang="zh-CN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878646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DS-2CE56C0T-IT1F(2.8mm)(O-NEU)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1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/</a:t>
                      </a:r>
                      <a:endParaRPr kumimoji="0" lang="zh-CN" altLang="zh-CN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0536415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DS-2CE56C0T-IT3(3.6mm)(O-NEU)(B)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1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/</a:t>
                      </a:r>
                      <a:endParaRPr kumimoji="0" lang="zh-CN" altLang="zh-CN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173270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DS-2CE56C0T-IT3F(2.8mm)(O-NEU)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1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/</a:t>
                      </a:r>
                      <a:endParaRPr kumimoji="0" lang="zh-CN" altLang="zh-CN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942184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DS-2CE56C0T-IRF(2.8mm)(O-NEU)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/</a:t>
                      </a:r>
                      <a:endParaRPr kumimoji="0" lang="zh-CN" altLang="zh-CN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7679023"/>
                  </a:ext>
                </a:extLst>
              </a:tr>
            </a:tbl>
          </a:graphicData>
        </a:graphic>
      </p:graphicFrame>
      <p:sp>
        <p:nvSpPr>
          <p:cNvPr id="9" name="文本框 8"/>
          <p:cNvSpPr txBox="1"/>
          <p:nvPr/>
        </p:nvSpPr>
        <p:spPr>
          <a:xfrm>
            <a:off x="329167" y="5071182"/>
            <a:ext cx="4259414" cy="40011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srgbClr val="D6000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DFT-C (</a:t>
            </a:r>
            <a:r>
              <a:rPr kumimoji="0" lang="en-US" altLang="zh-CN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D6000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E1, 2021Q1 E2)</a:t>
            </a: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D6000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graphicFrame>
        <p:nvGraphicFramePr>
          <p:cNvPr id="10" name="表格 9"/>
          <p:cNvGraphicFramePr>
            <a:graphicFrameLocks noGrp="1"/>
          </p:cNvGraphicFramePr>
          <p:nvPr>
            <p:extLst/>
          </p:nvPr>
        </p:nvGraphicFramePr>
        <p:xfrm>
          <a:off x="466325" y="5570138"/>
          <a:ext cx="5341643" cy="1115948"/>
        </p:xfrm>
        <a:graphic>
          <a:graphicData uri="http://schemas.openxmlformats.org/drawingml/2006/table">
            <a:tbl>
              <a:tblPr/>
              <a:tblGrid>
                <a:gridCol w="3037387">
                  <a:extLst>
                    <a:ext uri="{9D8B030D-6E8A-4147-A177-3AD203B41FA5}">
                      <a16:colId xmlns:a16="http://schemas.microsoft.com/office/drawing/2014/main" val="727208053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804998513"/>
                    </a:ext>
                  </a:extLst>
                </a:gridCol>
              </a:tblGrid>
              <a:tr h="29298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Discontinued Product Models</a:t>
                      </a:r>
                      <a:endParaRPr lang="zh-CN" alt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000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Suggested Replacement Models</a:t>
                      </a:r>
                      <a:endParaRPr lang="zh-CN" alt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000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11302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altLang="zh-CN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DS-2CE10DFT-FC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CN" sz="1200" b="0" kern="1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DS-2CE10DFT-F</a:t>
                      </a:r>
                      <a:endParaRPr lang="zh-CN" sz="1200" b="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85180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DS-2CE10DFT-FC28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DS-2CE10DFT-F</a:t>
                      </a:r>
                      <a:endParaRPr kumimoji="0" lang="zh-CN" altLang="zh-CN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693038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DS-2CE10DFT-PFC28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DS-2CE10DFT-PF</a:t>
                      </a:r>
                      <a:endParaRPr kumimoji="0" lang="zh-CN" altLang="zh-CN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1711008"/>
                  </a:ext>
                </a:extLst>
              </a:tr>
            </a:tbl>
          </a:graphicData>
        </a:graphic>
      </p:graphicFrame>
      <p:graphicFrame>
        <p:nvGraphicFramePr>
          <p:cNvPr id="11" name="表格 10"/>
          <p:cNvGraphicFramePr>
            <a:graphicFrameLocks noGrp="1"/>
          </p:cNvGraphicFramePr>
          <p:nvPr>
            <p:extLst/>
          </p:nvPr>
        </p:nvGraphicFramePr>
        <p:xfrm>
          <a:off x="5951984" y="5302508"/>
          <a:ext cx="5544616" cy="1390268"/>
        </p:xfrm>
        <a:graphic>
          <a:graphicData uri="http://schemas.openxmlformats.org/drawingml/2006/table">
            <a:tbl>
              <a:tblPr/>
              <a:tblGrid>
                <a:gridCol w="3152802">
                  <a:extLst>
                    <a:ext uri="{9D8B030D-6E8A-4147-A177-3AD203B41FA5}">
                      <a16:colId xmlns:a16="http://schemas.microsoft.com/office/drawing/2014/main" val="727208053"/>
                    </a:ext>
                  </a:extLst>
                </a:gridCol>
                <a:gridCol w="2391814">
                  <a:extLst>
                    <a:ext uri="{9D8B030D-6E8A-4147-A177-3AD203B41FA5}">
                      <a16:colId xmlns:a16="http://schemas.microsoft.com/office/drawing/2014/main" val="804998513"/>
                    </a:ext>
                  </a:extLst>
                </a:gridCol>
              </a:tblGrid>
              <a:tr h="29298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Discontinued Product Models</a:t>
                      </a:r>
                      <a:endParaRPr lang="zh-CN" alt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000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Suggested Replacement Models</a:t>
                      </a:r>
                      <a:endParaRPr lang="zh-CN" alt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000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11302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DS-2CE12DFT-FC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DS-2CE12DFT-F</a:t>
                      </a:r>
                      <a:endParaRPr kumimoji="0" lang="zh-CN" altLang="zh-CN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824092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DS-2CE12DFT-FC28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DS-2CE12DFT-F</a:t>
                      </a:r>
                      <a:endParaRPr kumimoji="0" lang="zh-CN" altLang="zh-CN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938532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DS-2CE72DFT-FC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DS-2CE72DFT-F</a:t>
                      </a:r>
                      <a:endParaRPr kumimoji="0" lang="zh-CN" altLang="zh-CN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3294469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DS-2CE72DFT-FC28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DS-2CE72DFT-F</a:t>
                      </a:r>
                      <a:endParaRPr kumimoji="0" lang="zh-CN" altLang="zh-CN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5459342"/>
                  </a:ext>
                </a:extLst>
              </a:tr>
            </a:tbl>
          </a:graphicData>
        </a:graphic>
      </p:graphicFrame>
      <p:cxnSp>
        <p:nvCxnSpPr>
          <p:cNvPr id="12" name="直接连接符 11"/>
          <p:cNvCxnSpPr/>
          <p:nvPr/>
        </p:nvCxnSpPr>
        <p:spPr>
          <a:xfrm>
            <a:off x="3503712" y="5207847"/>
            <a:ext cx="7992888" cy="0"/>
          </a:xfrm>
          <a:prstGeom prst="line">
            <a:avLst/>
          </a:prstGeom>
          <a:ln>
            <a:solidFill>
              <a:srgbClr val="D6000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olo 1"/>
          <p:cNvSpPr txBox="1">
            <a:spLocks/>
          </p:cNvSpPr>
          <p:nvPr/>
        </p:nvSpPr>
        <p:spPr>
          <a:xfrm>
            <a:off x="714296" y="197741"/>
            <a:ext cx="89005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marR="0" lvl="0" indent="0" fontAlgn="auto">
              <a:spcBef>
                <a:spcPts val="0"/>
              </a:spcBef>
              <a:spcAft>
                <a:spcPts val="0"/>
              </a:spcAft>
              <a:buClr>
                <a:srgbClr val="BB241B"/>
              </a:buClr>
              <a:buSzTx/>
              <a:buFontTx/>
              <a:buNone/>
              <a:tabLst/>
              <a:defRPr sz="4000" b="1">
                <a:solidFill>
                  <a:prstClr val="black">
                    <a:lumMod val="75000"/>
                    <a:lumOff val="2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lvl="0">
              <a:defRPr/>
            </a:pPr>
            <a:r>
              <a:rPr lang="fr-FR" altLang="zh-CN" sz="2800" b="0" dirty="0"/>
              <a:t>2020 baseline product discontinuation information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360083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4.4|1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6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1027</Words>
  <Application>Microsoft Office PowerPoint</Application>
  <PresentationFormat>宽屏</PresentationFormat>
  <Paragraphs>431</Paragraphs>
  <Slides>15</Slides>
  <Notes>12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5" baseType="lpstr">
      <vt:lpstr>TSTAR PRO Heavy</vt:lpstr>
      <vt:lpstr>TSTAR PRO Light</vt:lpstr>
      <vt:lpstr>等线</vt:lpstr>
      <vt:lpstr>等线 Light</vt:lpstr>
      <vt:lpstr>宋体</vt:lpstr>
      <vt:lpstr>微软雅黑</vt:lpstr>
      <vt:lpstr>Arial</vt:lpstr>
      <vt:lpstr>Calibri Light</vt:lpstr>
      <vt:lpstr>Nirmala UI Semilight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hikvision.com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王子啸</dc:creator>
  <cp:lastModifiedBy>王子啸</cp:lastModifiedBy>
  <cp:revision>5</cp:revision>
  <dcterms:created xsi:type="dcterms:W3CDTF">2021-01-18T06:10:05Z</dcterms:created>
  <dcterms:modified xsi:type="dcterms:W3CDTF">2021-01-18T06:16:39Z</dcterms:modified>
</cp:coreProperties>
</file>