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8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5" Type="http://schemas.openxmlformats.org/officeDocument/2006/relationships/chartUserShapes" Target="../drawings/drawing1.xml"/><Relationship Id="rId4" Type="http://schemas.openxmlformats.org/officeDocument/2006/relationships/oleObject" Target="file:///C:\Users\Jo\Filr\My%20Files\Market%20Size%20MM%202017\Market%20Opportunity%20Data%20-%20V2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1" dirty="0">
                <a:solidFill>
                  <a:srgbClr val="002060"/>
                </a:solidFill>
              </a:rPr>
              <a:t>Market Opportunity for Software Defined Storage Revenue $M </a:t>
            </a:r>
            <a:br>
              <a:rPr lang="en-US" b="1" dirty="0">
                <a:solidFill>
                  <a:srgbClr val="002060"/>
                </a:solidFill>
              </a:rPr>
            </a:br>
            <a:r>
              <a:rPr lang="en-US" b="1" dirty="0">
                <a:solidFill>
                  <a:srgbClr val="002060"/>
                </a:solidFill>
              </a:rPr>
              <a:t>2016-2019 (with YoY Growth)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Storage!$A$5</c:f>
              <c:strCache>
                <c:ptCount val="1"/>
                <c:pt idx="0">
                  <c:v>Object Storage</c:v>
                </c:pt>
              </c:strCache>
            </c:strRef>
          </c:tx>
          <c:spPr>
            <a:solidFill>
              <a:schemeClr val="accent4"/>
            </a:solidFill>
            <a:ln>
              <a:solidFill>
                <a:sysClr val="windowText" lastClr="000000">
                  <a:lumMod val="15000"/>
                  <a:lumOff val="85000"/>
                </a:sysClr>
              </a:solidFill>
            </a:ln>
            <a:effectLst>
              <a:outerShdw blurRad="76200" dir="18900000" kx="-1200000" algn="bl" rotWithShape="0">
                <a:prstClr val="black">
                  <a:alpha val="20000"/>
                </a:prstClr>
              </a:outerShdw>
            </a:effectLst>
          </c:spPr>
          <c:invertIfNegative val="0"/>
          <c:cat>
            <c:strRef>
              <c:f>Storage!$B$4:$E$4</c:f>
              <c:strCach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  <c:pt idx="3">
                  <c:v>2019</c:v>
                </c:pt>
              </c:strCache>
            </c:strRef>
          </c:cat>
          <c:val>
            <c:numRef>
              <c:f>Storage!$B$5:$E$5</c:f>
              <c:numCache>
                <c:formatCode>_-* #,##0_-;\-* #,##0_-;_-* "-"??_-;_-@_-</c:formatCode>
                <c:ptCount val="4"/>
                <c:pt idx="0">
                  <c:v>117.5509768539404</c:v>
                </c:pt>
                <c:pt idx="1">
                  <c:v>133.9311356674587</c:v>
                </c:pt>
                <c:pt idx="2">
                  <c:v>155.68564044145569</c:v>
                </c:pt>
                <c:pt idx="3">
                  <c:v>184.37177640188713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6ED-4063-B0CF-B135A4ABF8A2}"/>
            </c:ext>
          </c:extLst>
        </c:ser>
        <c:ser>
          <c:idx val="1"/>
          <c:order val="1"/>
          <c:tx>
            <c:strRef>
              <c:f>Storage!$A$6</c:f>
              <c:strCache>
                <c:ptCount val="1"/>
                <c:pt idx="0">
                  <c:v>Block Storage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Storage!$B$4:$E$4</c:f>
              <c:strCach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  <c:pt idx="3">
                  <c:v>2019</c:v>
                </c:pt>
              </c:strCache>
            </c:strRef>
          </c:cat>
          <c:val>
            <c:numRef>
              <c:f>Storage!$B$6:$E$6</c:f>
              <c:numCache>
                <c:formatCode>_-* #,##0_-;\-* #,##0_-;_-* "-"??_-;_-@_-</c:formatCode>
                <c:ptCount val="4"/>
                <c:pt idx="0">
                  <c:v>230.58592150466737</c:v>
                </c:pt>
                <c:pt idx="1">
                  <c:v>243.51517276917352</c:v>
                </c:pt>
                <c:pt idx="2">
                  <c:v>251.86938840505152</c:v>
                </c:pt>
                <c:pt idx="3">
                  <c:v>267.69039161562063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6ED-4063-B0CF-B135A4ABF8A2}"/>
            </c:ext>
          </c:extLst>
        </c:ser>
        <c:ser>
          <c:idx val="2"/>
          <c:order val="2"/>
          <c:tx>
            <c:strRef>
              <c:f>Storage!$A$7</c:f>
              <c:strCache>
                <c:ptCount val="1"/>
                <c:pt idx="0">
                  <c:v>File Storage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cat>
            <c:strRef>
              <c:f>Storage!$B$4:$E$4</c:f>
              <c:strCach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  <c:pt idx="3">
                  <c:v>2019</c:v>
                </c:pt>
              </c:strCache>
            </c:strRef>
          </c:cat>
          <c:val>
            <c:numRef>
              <c:f>Storage!$B$7:$E$7</c:f>
              <c:numCache>
                <c:formatCode>_-* #,##0_-;\-* #,##0_-;_-* "-"??_-;_-@_-</c:formatCode>
                <c:ptCount val="4"/>
                <c:pt idx="0">
                  <c:v>277.32610958809039</c:v>
                </c:pt>
                <c:pt idx="1">
                  <c:v>300.516546906759</c:v>
                </c:pt>
                <c:pt idx="2">
                  <c:v>319.27559132277469</c:v>
                </c:pt>
                <c:pt idx="3">
                  <c:v>347.48050719776535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6ED-4063-B0CF-B135A4ABF8A2}"/>
            </c:ext>
          </c:extLst>
        </c:ser>
        <c:ser>
          <c:idx val="3"/>
          <c:order val="3"/>
          <c:tx>
            <c:strRef>
              <c:f>Storage!$A$8</c:f>
              <c:strCache>
                <c:ptCount val="1"/>
                <c:pt idx="0">
                  <c:v>Hyperconverged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fld id="{5EE1D020-9389-42D9-9201-C4B90D5CB2E3}" type="CELLRANGE">
                      <a:rPr lang="en-US"/>
                      <a:pPr/>
                      <a:t>[CELLRANGE]</a:t>
                    </a:fld>
                    <a:endParaRPr lang="en-US"/>
                  </a:p>
                </c:rich>
              </c:tx>
              <c:dLblPos val="in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3-F6ED-4063-B0CF-B135A4ABF8A2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fld id="{A0FF1905-C188-48E7-BAE8-EC67E68A433A}" type="CELLRANGE">
                      <a:rPr lang="en-US"/>
                      <a:pPr/>
                      <a:t>[CELLRANGE]</a:t>
                    </a:fld>
                    <a:endParaRPr lang="en-US"/>
                  </a:p>
                </c:rich>
              </c:tx>
              <c:dLblPos val="in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xForSave val="1"/>
                  <c15:showDataLabelsRange val="1"/>
                </c:ext>
                <c:ext xmlns:c16="http://schemas.microsoft.com/office/drawing/2014/chart" uri="{C3380CC4-5D6E-409C-BE32-E72D297353CC}">
                  <c16:uniqueId val="{00000004-F6ED-4063-B0CF-B135A4ABF8A2}"/>
                </c:ext>
              </c:extLst>
            </c:dLbl>
            <c:dLbl>
              <c:idx val="2"/>
              <c:tx>
                <c:rich>
                  <a:bodyPr/>
                  <a:lstStyle/>
                  <a:p>
                    <a:fld id="{1CDDDDD2-6A7F-458C-81CB-05310365C131}" type="CELLRANGE">
                      <a:rPr lang="en-US"/>
                      <a:pPr/>
                      <a:t>[CELLRANGE]</a:t>
                    </a:fld>
                    <a:endParaRPr lang="en-US"/>
                  </a:p>
                </c:rich>
              </c:tx>
              <c:dLblPos val="in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xForSave val="1"/>
                  <c15:showDataLabelsRange val="1"/>
                </c:ext>
                <c:ext xmlns:c16="http://schemas.microsoft.com/office/drawing/2014/chart" uri="{C3380CC4-5D6E-409C-BE32-E72D297353CC}">
                  <c16:uniqueId val="{00000005-F6ED-4063-B0CF-B135A4ABF8A2}"/>
                </c:ext>
              </c:extLst>
            </c:dLbl>
            <c:dLbl>
              <c:idx val="3"/>
              <c:tx>
                <c:rich>
                  <a:bodyPr/>
                  <a:lstStyle/>
                  <a:p>
                    <a:fld id="{A8FC7D55-C559-4AF9-B355-80640731BE38}" type="CELLRANGE">
                      <a:rPr lang="en-US"/>
                      <a:pPr/>
                      <a:t>[CELLRANGE]</a:t>
                    </a:fld>
                    <a:endParaRPr lang="en-US"/>
                  </a:p>
                </c:rich>
              </c:tx>
              <c:dLblPos val="in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xForSave val="1"/>
                  <c15:showDataLabelsRange val="1"/>
                </c:ext>
                <c:ext xmlns:c16="http://schemas.microsoft.com/office/drawing/2014/chart" uri="{C3380CC4-5D6E-409C-BE32-E72D297353CC}">
                  <c16:uniqueId val="{00000006-F6ED-4063-B0CF-B135A4ABF8A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0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DataLabelsRange val="1"/>
                <c15:showLeaderLines val="0"/>
              </c:ext>
            </c:extLst>
          </c:dLbls>
          <c:cat>
            <c:strRef>
              <c:f>Storage!$B$4:$E$4</c:f>
              <c:strCach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  <c:pt idx="3">
                  <c:v>2019</c:v>
                </c:pt>
              </c:strCache>
            </c:strRef>
          </c:cat>
          <c:val>
            <c:numRef>
              <c:f>Storage!$B$8:$E$8</c:f>
              <c:numCache>
                <c:formatCode>_-* #,##0_-;\-* #,##0_-;_-* "-"??_-;_-@_-</c:formatCode>
                <c:ptCount val="4"/>
                <c:pt idx="0">
                  <c:v>233.5369920533019</c:v>
                </c:pt>
                <c:pt idx="1">
                  <c:v>351.0371446566088</c:v>
                </c:pt>
                <c:pt idx="2">
                  <c:v>468.16937983071819</c:v>
                </c:pt>
                <c:pt idx="3">
                  <c:v>595.45732478472689</c:v>
                </c:pt>
              </c:numCache>
            </c:numRef>
          </c:val>
          <c:extLst>
            <c:ext xmlns:c15="http://schemas.microsoft.com/office/drawing/2012/chart" uri="{02D57815-91ED-43cb-92C2-25804820EDAC}">
              <c15:datalabelsRange>
                <c15:f>Storage!$B$11:$E$11</c15:f>
                <c15:dlblRangeCache>
                  <c:ptCount val="4"/>
                  <c:pt idx="1">
                    <c:v>19.8%</c:v>
                  </c:pt>
                  <c:pt idx="2">
                    <c:v>16.1%</c:v>
                  </c:pt>
                  <c:pt idx="3">
                    <c:v>16.7%</c:v>
                  </c:pt>
                </c15:dlblRangeCache>
              </c15:datalabelsRange>
            </c:ext>
            <c:ext xmlns:c16="http://schemas.microsoft.com/office/drawing/2014/chart" uri="{C3380CC4-5D6E-409C-BE32-E72D297353CC}">
              <c16:uniqueId val="{00000007-F6ED-4063-B0CF-B135A4ABF8A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4"/>
        <c:overlap val="100"/>
        <c:axId val="213466320"/>
        <c:axId val="213466712"/>
      </c:barChart>
      <c:catAx>
        <c:axId val="213466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3466712"/>
        <c:crosses val="autoZero"/>
        <c:auto val="1"/>
        <c:lblAlgn val="ctr"/>
        <c:lblOffset val="100"/>
        <c:noMultiLvlLbl val="0"/>
      </c:catAx>
      <c:valAx>
        <c:axId val="213466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_-* #,##0_-;\-* #,##0_-;_-* &quot;-&quot;??_-;_-@_-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3466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4">
    <c:autoUpdate val="0"/>
  </c:externalData>
  <c:userShapes r:id="rId5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0.66908</cdr:x>
      <cdr:y>0.29134</cdr:y>
    </cdr:from>
    <cdr:to>
      <cdr:x>0.80058</cdr:x>
      <cdr:y>0.89336</cdr:y>
    </cdr:to>
    <cdr:sp macro="" textlink="">
      <cdr:nvSpPr>
        <cdr:cNvPr id="2" name="Oval 1"/>
        <cdr:cNvSpPr/>
      </cdr:nvSpPr>
      <cdr:spPr>
        <a:xfrm xmlns:a="http://schemas.openxmlformats.org/drawingml/2006/main">
          <a:off x="4691380" y="1001207"/>
          <a:ext cx="922020" cy="2068830"/>
        </a:xfrm>
        <a:prstGeom xmlns:a="http://schemas.openxmlformats.org/drawingml/2006/main" prst="ellipse">
          <a:avLst/>
        </a:prstGeom>
        <a:solidFill xmlns:a="http://schemas.openxmlformats.org/drawingml/2006/main">
          <a:schemeClr val="tx1">
            <a:lumMod val="65000"/>
            <a:lumOff val="35000"/>
            <a:alpha val="55000"/>
          </a:schemeClr>
        </a:solidFill>
        <a:ln xmlns:a="http://schemas.openxmlformats.org/drawingml/2006/main">
          <a:noFill/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ot="0" spcFirstLastPara="0" vert="horz" wrap="square" lIns="91440" tIns="45720" rIns="91440" bIns="45720" numCol="1" spcCol="0" rtlCol="0" fromWordArt="0" anchor="ctr" anchorCtr="0" forceAA="0" compatLnSpc="1">
          <a:prstTxWarp prst="textNoShape">
            <a:avLst/>
          </a:prstTxWarp>
          <a:noAutofit/>
        </a:bodyPr>
        <a:lstStyle xmlns:a="http://schemas.openxmlformats.org/drawingml/2006/main">
          <a:defPPr>
            <a:defRPr lang="en-US"/>
          </a:defPPr>
          <a:lvl1pPr marL="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3429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6858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0287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3716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17145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0574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24003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2743200" algn="l" defTabSz="685800" rtl="0" eaLnBrk="1" latinLnBrk="0" hangingPunct="1">
            <a:defRPr sz="1350" kern="12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en-US" sz="1050" dirty="0"/>
            <a:t>$1.4B</a:t>
          </a: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ABD1FF-4139-498A-824D-47C7C697E59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1164EB0-AC29-4CCB-9C27-E043683843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E65B7E-55A3-47AB-94D8-EF888FE7AF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6EFD27-0CA8-414D-9B25-7E94DC4E3D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7B8F05-2D40-456E-9FB6-B8D36FC5B3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23867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3A8D83-7797-4886-B14B-689CF775FB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80C0888-8522-4833-AF98-E584CDCE7A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75452D-9486-4FFD-8E5C-BB6ABCAD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F9A468-393C-44FE-9E11-F782FCC54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E21DDE-CEB9-43B4-8ED7-558A5B9CEB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71904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1E35361-25BC-4EC5-B346-2E8139A69EC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E7D7579-B190-4676-A3D9-ED535D8FD50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2474D8-4954-4332-81E9-866D4FBDA9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2126FB-BEF5-461A-ABFD-768E70B553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29725-0670-43E9-BEB0-E485467DCC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8394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6DD548-E511-4CE6-B8A4-FFC2122139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5CA37D-8808-44B5-B91D-C4B245549FE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0EB28E-1BDB-4611-A844-488F1FA5A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783D9A-328B-4F2F-8D3D-CCECD72337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7D4C98-45D6-45D8-9F01-6521C5AA75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96113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AEA88B-C397-42B4-9086-8D2D5D050A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0937FAE-A4AD-4AE1-A95A-70CF91F8A12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E8C65B-7052-4B1F-9AA8-FA4096C393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6F299F-C7BE-4079-87D7-18CE7099CC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28DF51-583A-4B1F-8410-C96DE6E4FA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1027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0C9D3-5E2C-4976-A2C7-EAEF505CBB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3F724-8E30-49A5-95D6-C25BCDFC79D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874A04-6924-4D72-BA5D-72F5B9BD4B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FA735B-5BB6-47DF-BC3C-D73744E95D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050F0AE-AA3D-4790-8B91-E2522046E1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F673FD6-F122-4B2D-BD28-40029FE1A8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777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7299EB-F5A3-4B18-8422-7680EA5F34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F34D6F-67CD-40A2-8F36-7CA7FD59C3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3DBE8CF-0CDA-431C-9BA5-0E9B8356F95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650555E-16CD-4DDD-8C14-F70525F64FF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2C6F029-F1E5-4066-BC65-4F18D494099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B8DCE09-F48D-4640-BE1B-51BDE1757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C96A025-DBD2-4FCE-BD9B-7050BD6E98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808858B-0814-43B6-9906-4157D80C6D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6916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9A13F8-68A6-4046-8F26-F2380DEB3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1962A4E-57B1-4DB1-B79B-FA87C15230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C22E95C-1762-490A-8960-C78208B23A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530EBF5-91EC-499F-9F56-BA3FA8629C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61195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26BA3DB-AA79-4976-9EB4-7569C5426F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301867C-7D61-4110-B3CE-3A104B54F9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0B714CA-85C5-422D-92FD-C19FD707C8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6386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AF0C9C-8550-4D13-A080-9697152BC2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B3378AB-EFF6-474F-9979-1A5DACF3F7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10C406-388C-4042-81F8-C6C339E3E3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27DE6A-606C-48C3-A60D-BF4C23F7AB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AEB8B6-E54C-43B6-A581-7FE7A7C57B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3A6E2E8-07F0-420D-984B-3C176D28F4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12276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93AF20-98C7-4265-85F2-187479D9A2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43D382A-0DA6-412C-BC76-B5DEEC088D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EB0566-545B-487F-8971-FE720254B62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B2D6F45-C93C-4890-A1DF-9944EA3813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1D2D53-AE91-4965-85BF-1B70FC450F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17C9B7-80E3-4B94-9990-763839D645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479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6D22AC3-819F-4BE7-8B1A-A88BDE80A8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2B57D7-CD84-46A8-B1E9-D9D6F5388C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C4A344-80E6-41D4-B313-EF140FFA4C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44D961-1A63-48AC-A8EC-78407747311E}" type="datetimeFigureOut">
              <a:rPr lang="en-US" smtClean="0"/>
              <a:t>7/19/2022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D5CEC8-B060-4657-8C70-46960443B9F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23E349-DC9F-4DBB-A185-1B0CD9EC10E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7E9360-C62B-4D9E-A178-8167C0A0D0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029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0D484B50-06B5-4316-B4F5-4624178E9DE5}"/>
              </a:ext>
            </a:extLst>
          </p:cNvPr>
          <p:cNvGraphicFramePr>
            <a:graphicFrameLocks/>
          </p:cNvGraphicFramePr>
          <p:nvPr/>
        </p:nvGraphicFramePr>
        <p:xfrm>
          <a:off x="1503679" y="1318264"/>
          <a:ext cx="7011672" cy="34365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86173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SUSE Colors">
    <a:dk1>
      <a:sysClr val="windowText" lastClr="000000"/>
    </a:dk1>
    <a:lt1>
      <a:sysClr val="window" lastClr="FFFFFF"/>
    </a:lt1>
    <a:dk2>
      <a:srgbClr val="0D2C40"/>
    </a:dk2>
    <a:lt2>
      <a:srgbClr val="E7E6E6"/>
    </a:lt2>
    <a:accent1>
      <a:srgbClr val="02D35F"/>
    </a:accent1>
    <a:accent2>
      <a:srgbClr val="A0FF5F"/>
    </a:accent2>
    <a:accent3>
      <a:srgbClr val="DE0080"/>
    </a:accent3>
    <a:accent4>
      <a:srgbClr val="002060"/>
    </a:accent4>
    <a:accent5>
      <a:srgbClr val="4BA2DA"/>
    </a:accent5>
    <a:accent6>
      <a:srgbClr val="00C081"/>
    </a:accent6>
    <a:hlink>
      <a:srgbClr val="841781"/>
    </a:hlink>
    <a:folHlink>
      <a:srgbClr val="0D2C40"/>
    </a:folHlink>
  </a:clrScheme>
  <a:fontScheme name="Office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Administrator</cp:lastModifiedBy>
  <cp:revision>1</cp:revision>
  <dcterms:created xsi:type="dcterms:W3CDTF">2022-07-19T15:14:22Z</dcterms:created>
  <dcterms:modified xsi:type="dcterms:W3CDTF">2022-07-19T15:14:28Z</dcterms:modified>
</cp:coreProperties>
</file>

<file path=docProps/thumbnail.jpeg>
</file>